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Nunito" pitchFamily="2" charset="0"/>
      <p:regular r:id="rId22"/>
      <p:bold r:id="rId23"/>
      <p:italic r:id="rId24"/>
      <p:boldItalic r:id="rId25"/>
    </p:embeddedFont>
    <p:embeddedFont>
      <p:font typeface="Nunito Bold" charset="0"/>
      <p:regular r:id="rId26"/>
    </p:embeddedFont>
    <p:embeddedFont>
      <p:font typeface="Nunito Bold Bold" panose="020B0604020202020204" charset="0"/>
      <p:regular r:id="rId27"/>
    </p:embeddedFont>
    <p:embeddedFont>
      <p:font typeface="Nunito Sans Heavy"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0460" autoAdjust="0"/>
  </p:normalViewPr>
  <p:slideViewPr>
    <p:cSldViewPr>
      <p:cViewPr>
        <p:scale>
          <a:sx n="66" d="100"/>
          <a:sy n="66" d="100"/>
        </p:scale>
        <p:origin x="1014" y="-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sv-SE" dirty="0"/>
              <a:t>Hej, kul att ha er här och varmt välkomna till presentationen av vårat examensprojekt.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Dashboard development</a:t>
            </a:r>
          </a:p>
          <a:p>
            <a:r>
              <a:rPr lang="en-US" dirty="0"/>
              <a:t>Screenshots</a:t>
            </a:r>
          </a:p>
          <a:p>
            <a:r>
              <a:rPr lang="en-US" dirty="0"/>
              <a:t>Bootstrap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sv-SE" dirty="0"/>
              <a:t>	En av de största uppgifterna under detta projekt har varit att samla in data och hitta rätt data från pålitliga källor. Vi alla har hjälpts åt och suttit många och långa timmar för att hitta rätt.</a:t>
            </a:r>
          </a:p>
          <a:p>
            <a:r>
              <a:rPr lang="sv-SE" dirty="0"/>
              <a:t>	</a:t>
            </a:r>
          </a:p>
          <a:p>
            <a:r>
              <a:rPr lang="sv-SE" dirty="0"/>
              <a:t>	En annan uppgift var den matematiska formel som ligger bakom vår slutprodukt, jag och simon slog våra kloka huvuden ihop och efter ett tag så kunde Simon bygga vår fantastiska solpanels-klass som är </a:t>
            </a:r>
          </a:p>
          <a:p>
            <a:r>
              <a:rPr lang="sv-SE" dirty="0"/>
              <a:t>	en av stöttepelarna i projektet.</a:t>
            </a:r>
          </a:p>
          <a:p>
            <a:endParaRPr lang="sv-SE" dirty="0"/>
          </a:p>
          <a:p>
            <a:r>
              <a:rPr lang="sv-SE" dirty="0"/>
              <a:t>	En annan uppgift var att träna vår AI-model, efter allt letande efter korrekt och bra data så kunde Khaqan äntligen försöka hitta rätt machine learning-model och träna den.</a:t>
            </a:r>
          </a:p>
          <a:p>
            <a:endParaRPr lang="sv-SE" dirty="0"/>
          </a:p>
          <a:p>
            <a:r>
              <a:rPr lang="sv-SE" dirty="0"/>
              <a:t>	Och en sista stor uppgift var det visuella. Dashboarden som vi byggt har samtliga varit inblandade i, Simon och Khaqan har jobbat med vissa av graferna, jag och Daniela har jobbat med dom andra.</a:t>
            </a:r>
          </a:p>
          <a:p>
            <a:r>
              <a:rPr lang="sv-SE" dirty="0"/>
              <a:t>	Daniela är även the mastermind bakom vår powerpoint presentation.</a:t>
            </a:r>
          </a:p>
          <a:p>
            <a:endParaRPr lang="sv-SE" dirty="0"/>
          </a:p>
          <a:p>
            <a:r>
              <a:rPr lang="sv-SE" dirty="0"/>
              <a:t>	Men jag är så stolt över att få ha jobbat i just detta team, vi har verkligen hjälpts åt med allt och stöttat varndra, kommit med input och hjälpt varandra att komma förbi alla de hinder som uppstått.</a:t>
            </a:r>
          </a:p>
          <a:p>
            <a:r>
              <a:rPr lang="sv-SE" dirty="0"/>
              <a:t>	Helt klart en 100% team effort!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Dani</a:t>
            </a:r>
          </a:p>
          <a:p>
            <a:r>
              <a:rPr lang="en-US" dirty="0"/>
              <a:t>Change icons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Khaqan</a:t>
            </a:r>
          </a:p>
          <a:p>
            <a:r>
              <a:rPr lang="en-US"/>
              <a:t>change image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sv-SE" dirty="0"/>
              <a:t>2,5 veckor sedan dags att börja tänka på  vad för typ av examensprojekt.</a:t>
            </a:r>
          </a:p>
          <a:p>
            <a:r>
              <a:rPr lang="sv-SE" dirty="0"/>
              <a:t>ett tema: SUSTAINABILLITY, hållbarhet och FNs hållbarhetsmål "agenda 2030"</a:t>
            </a:r>
          </a:p>
          <a:p>
            <a:r>
              <a:rPr lang="sv-SE" dirty="0"/>
              <a:t>Senare den veckan efter mycket brainstormande, kom vi i gruppen fram till att vi vill göra ett projekt som handlar om förnybar energi. </a:t>
            </a:r>
          </a:p>
          <a:p>
            <a:r>
              <a:rPr lang="sv-SE" dirty="0"/>
              <a:t>väldigt bred och politisk fråga, där politiker och makthavare kan göra stor skillnad. Vad kan privatpersoner göra då?</a:t>
            </a:r>
          </a:p>
          <a:p>
            <a:r>
              <a:rPr lang="sv-SE" dirty="0"/>
              <a:t>landade i solpaneler, potentiellt kan ju varje villaägare installera solceller.</a:t>
            </a:r>
          </a:p>
          <a:p>
            <a:r>
              <a:rPr lang="sv-SE" dirty="0"/>
              <a:t>Men varför har inte alla husägare solpaneler?  ett stort startkapital för att investera i ett solcellssystem. </a:t>
            </a:r>
          </a:p>
          <a:p>
            <a:r>
              <a:rPr lang="sv-SE" dirty="0"/>
              <a:t>hjälpa till att att ta ett steg närmare ett bättre klimat och en renare miljö. Så vi har skapat</a:t>
            </a:r>
          </a:p>
          <a:p>
            <a:r>
              <a:rPr lang="sv-SE" dirty="0"/>
              <a:t>en applikation, enkel att använda, knappstryck som ger oss information om ditt hus och var i sverige du bor så berättar vi om hur många år du har tjänat tillbaka din investering.</a:t>
            </a:r>
          </a:p>
          <a:p>
            <a:r>
              <a:rPr lang="sv-SE" dirty="0"/>
              <a:t>och när du faktiskt kan tjäna pengar på den.</a:t>
            </a:r>
          </a:p>
          <a:p>
            <a:r>
              <a:rPr lang="sv-SE" dirty="0"/>
              <a:t>Om inte ett bättre klimat kan motivera folk att invistera så tror vi att om vi bevisar att det är en smart investering som också kan generera pengar</a:t>
            </a:r>
          </a:p>
          <a:p>
            <a:r>
              <a:rPr lang="sv-SE" dirty="0"/>
              <a:t>till hushållen så kan det hjälpa till att motivera folk.</a:t>
            </a:r>
          </a:p>
          <a:p>
            <a:r>
              <a:rPr lang="sv-SE" dirty="0"/>
              <a:t>Men, jag går händelserna i förväg.</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sv-SE" dirty="0"/>
              <a:t>Så under den här presentationen kommer vi att gå igenom:</a:t>
            </a:r>
          </a:p>
          <a:p>
            <a:endParaRPr lang="sv-SE" dirty="0"/>
          </a:p>
          <a:p>
            <a:r>
              <a:rPr lang="sv-SE" dirty="0"/>
              <a:t>-The problem: </a:t>
            </a:r>
          </a:p>
          <a:p>
            <a:r>
              <a:rPr lang="sv-SE" dirty="0"/>
              <a:t>Det har jag ju redan gått in på lite grann men lite upprepning skadar ju inte.</a:t>
            </a:r>
          </a:p>
          <a:p>
            <a:r>
              <a:rPr lang="sv-SE" dirty="0"/>
              <a:t> </a:t>
            </a:r>
          </a:p>
          <a:p>
            <a:r>
              <a:rPr lang="sv-SE" dirty="0"/>
              <a:t>-The solution:</a:t>
            </a:r>
          </a:p>
          <a:p>
            <a:r>
              <a:rPr lang="sv-SE" dirty="0"/>
              <a:t>Det är så sklart slutprodukten som vi pratar om här. Den är nog mer PART OF the solution, men ni förstår vad jag menar</a:t>
            </a:r>
          </a:p>
          <a:p>
            <a:endParaRPr lang="sv-SE" dirty="0"/>
          </a:p>
          <a:p>
            <a:r>
              <a:rPr lang="sv-SE" dirty="0"/>
              <a:t>-The demo:</a:t>
            </a:r>
          </a:p>
          <a:p>
            <a:r>
              <a:rPr lang="sv-SE" dirty="0"/>
              <a:t>Ni kommer få ta del av en live-demo av produkten</a:t>
            </a:r>
          </a:p>
          <a:p>
            <a:r>
              <a:rPr lang="sv-SE" dirty="0"/>
              <a:t>	</a:t>
            </a:r>
          </a:p>
          <a:p>
            <a:r>
              <a:rPr lang="sv-SE" dirty="0"/>
              <a:t>-The Techniques:</a:t>
            </a:r>
          </a:p>
          <a:p>
            <a:r>
              <a:rPr lang="sv-SE" dirty="0"/>
              <a:t>Och vi kommer gå in närmare på detaljerna kring arbetet, det tekniskas bakom produkten och vilka olika typer av tekniker vi använt oss av för att skapa produkten.</a:t>
            </a:r>
          </a:p>
          <a:p>
            <a:endParaRPr lang="sv-SE" dirty="0"/>
          </a:p>
          <a:p>
            <a:r>
              <a:rPr lang="sv-SE" dirty="0"/>
              <a:t>Men innan vi djupdyker in i vårat projekt så ska ni först få bekanta er med teamet bakom det!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Henry Apler </a:t>
            </a:r>
            <a:r>
              <a:rPr lang="en-US" dirty="0" err="1"/>
              <a:t>heter</a:t>
            </a:r>
            <a:r>
              <a:rPr lang="en-US" dirty="0"/>
              <a:t> jag</a:t>
            </a:r>
          </a:p>
          <a:p>
            <a:r>
              <a:rPr lang="en-US" dirty="0"/>
              <a:t>Innan </a:t>
            </a:r>
          </a:p>
          <a:p>
            <a:endParaRPr lang="en-US" dirty="0"/>
          </a:p>
          <a:p>
            <a:endParaRPr lang="en-US" dirty="0"/>
          </a:p>
          <a:p>
            <a:r>
              <a:rPr lang="en-US" dirty="0"/>
              <a:t>Henry + </a:t>
            </a:r>
            <a:r>
              <a:rPr lang="en-US" dirty="0" err="1"/>
              <a:t>alla</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Maybe a poll for the participants? </a:t>
            </a:r>
          </a:p>
          <a:p>
            <a:r>
              <a:rPr lang="en-US" dirty="0"/>
              <a:t> - Do you believe in climate change? (EASY yes)</a:t>
            </a:r>
          </a:p>
          <a:p>
            <a:r>
              <a:rPr lang="en-US" dirty="0"/>
              <a:t>- How much solar energy do you think Sweden uses? (Hopefully they will be surprise and we can mentioned the potential)</a:t>
            </a:r>
          </a:p>
          <a:p>
            <a:r>
              <a:rPr lang="en-US" dirty="0"/>
              <a:t>- What is stopping you from using solar </a:t>
            </a:r>
            <a:r>
              <a:rPr lang="en-US" dirty="0" err="1"/>
              <a:t>panals</a:t>
            </a:r>
            <a:r>
              <a:rPr lang="en-US" dirty="0"/>
              <a:t> (We can pick choices where one is ”MONEY” or ”Initial investment” so we can then hook it up with our project. </a:t>
            </a:r>
          </a:p>
          <a:p>
            <a:endParaRPr lang="en-US" dirty="0"/>
          </a:p>
          <a:p>
            <a:endParaRPr lang="en-US" dirty="0"/>
          </a:p>
          <a:p>
            <a:r>
              <a:rPr lang="en-US" dirty="0"/>
              <a:t>Dani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-Data</a:t>
            </a:r>
          </a:p>
          <a:p>
            <a:r>
              <a:rPr lang="en-US" dirty="0"/>
              <a:t>- CUI</a:t>
            </a:r>
          </a:p>
          <a:p>
            <a:r>
              <a:rPr lang="en-US" dirty="0"/>
              <a:t>- CS</a:t>
            </a:r>
          </a:p>
          <a:p>
            <a:r>
              <a:rPr lang="en-US" dirty="0"/>
              <a:t>-AI</a:t>
            </a:r>
          </a:p>
          <a:p>
            <a:endParaRPr lang="en-US" dirty="0"/>
          </a:p>
          <a:p>
            <a:endParaRPr lang="en-US" dirty="0"/>
          </a:p>
          <a:p>
            <a:r>
              <a:rPr lang="en-US" dirty="0"/>
              <a:t>Dani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Khaqan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Khaqan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-Class</a:t>
            </a:r>
          </a:p>
          <a:p>
            <a:r>
              <a:rPr lang="en-US"/>
              <a:t>- Machine Learning</a:t>
            </a:r>
          </a:p>
          <a:p>
            <a:r>
              <a:rPr lang="en-US"/>
              <a:t>- Dash</a:t>
            </a:r>
          </a:p>
          <a:p>
            <a:endParaRPr lang="en-US"/>
          </a:p>
          <a:p>
            <a:r>
              <a:rPr lang="en-US"/>
              <a:t>Moving headlines become a triangle. </a:t>
            </a:r>
          </a:p>
          <a:p>
            <a:endParaRPr lang="en-US"/>
          </a:p>
          <a:p>
            <a:endParaRPr lang="en-US"/>
          </a:p>
          <a:p>
            <a:r>
              <a:rPr lang="en-US"/>
              <a:t>Simbol --&gt; code Class --&gt; disappers</a:t>
            </a:r>
          </a:p>
          <a:p>
            <a:r>
              <a:rPr lang="en-US"/>
              <a:t>simbol --&gt; ML Code--&gt; disappears</a:t>
            </a:r>
          </a:p>
          <a:p>
            <a:r>
              <a:rPr lang="en-US"/>
              <a:t>simbol --&gt; Dash code --&lt;</a:t>
            </a:r>
          </a:p>
          <a:p>
            <a:endParaRPr lang="en-US"/>
          </a:p>
          <a:p>
            <a:endParaRPr lang="en-US"/>
          </a:p>
          <a:p>
            <a:r>
              <a:rPr lang="en-US"/>
              <a:t>- Khaqan First</a:t>
            </a:r>
          </a:p>
          <a:p>
            <a:r>
              <a:rPr lang="en-US"/>
              <a:t>- Simon continues..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11.png"/><Relationship Id="rId7"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7.jpeg"/><Relationship Id="rId7" Type="http://schemas.openxmlformats.org/officeDocument/2006/relationships/image" Target="../media/image22.svg"/><Relationship Id="rId12"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83753" y="0"/>
            <a:ext cx="12664555" cy="12664504"/>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555" r="-16555"/>
              </a:stretch>
            </a:blipFill>
          </p:spPr>
          <p:txBody>
            <a:bodyPr/>
            <a:lstStyle/>
            <a:p>
              <a:endParaRPr lang="en-SE"/>
            </a:p>
          </p:txBody>
        </p:sp>
      </p:grpSp>
      <p:sp>
        <p:nvSpPr>
          <p:cNvPr id="4" name="TextBox 4"/>
          <p:cNvSpPr txBox="1"/>
          <p:nvPr/>
        </p:nvSpPr>
        <p:spPr>
          <a:xfrm>
            <a:off x="64767" y="4383139"/>
            <a:ext cx="7983753" cy="2303403"/>
          </a:xfrm>
          <a:prstGeom prst="rect">
            <a:avLst/>
          </a:prstGeom>
        </p:spPr>
        <p:txBody>
          <a:bodyPr lIns="0" tIns="0" rIns="0" bIns="0" rtlCol="0" anchor="t">
            <a:spAutoFit/>
          </a:bodyPr>
          <a:lstStyle/>
          <a:p>
            <a:pPr algn="ctr">
              <a:lnSpc>
                <a:spcPts val="6154"/>
              </a:lnSpc>
            </a:pPr>
            <a:r>
              <a:rPr lang="en-US" sz="4395">
                <a:solidFill>
                  <a:srgbClr val="FFFFFF"/>
                </a:solidFill>
                <a:latin typeface="Nunito Sans Heavy"/>
              </a:rPr>
              <a:t>SOLAR PANELS </a:t>
            </a:r>
          </a:p>
          <a:p>
            <a:pPr algn="ctr">
              <a:lnSpc>
                <a:spcPts val="6154"/>
              </a:lnSpc>
            </a:pPr>
            <a:r>
              <a:rPr lang="en-US" sz="4395">
                <a:solidFill>
                  <a:srgbClr val="FFFFFF"/>
                </a:solidFill>
                <a:latin typeface="Nunito Sans Heavy"/>
              </a:rPr>
              <a:t>RETURN ON INVESTED CAPITAL</a:t>
            </a:r>
          </a:p>
        </p:txBody>
      </p:sp>
      <p:sp>
        <p:nvSpPr>
          <p:cNvPr id="5" name="TextBox 5"/>
          <p:cNvSpPr txBox="1"/>
          <p:nvPr/>
        </p:nvSpPr>
        <p:spPr>
          <a:xfrm>
            <a:off x="161611" y="2144822"/>
            <a:ext cx="9048838" cy="994523"/>
          </a:xfrm>
          <a:prstGeom prst="rect">
            <a:avLst/>
          </a:prstGeom>
        </p:spPr>
        <p:txBody>
          <a:bodyPr lIns="0" tIns="0" rIns="0" bIns="0" rtlCol="0" anchor="t">
            <a:spAutoFit/>
          </a:bodyPr>
          <a:lstStyle/>
          <a:p>
            <a:pPr>
              <a:lnSpc>
                <a:spcPts val="8183"/>
              </a:lnSpc>
            </a:pPr>
            <a:r>
              <a:rPr lang="en-US" sz="5845">
                <a:solidFill>
                  <a:srgbClr val="FFDE32"/>
                </a:solidFill>
                <a:latin typeface="Nunito Sans Heavy"/>
              </a:rPr>
              <a:t>GRADUATION PROJECT</a:t>
            </a:r>
          </a:p>
        </p:txBody>
      </p:sp>
      <p:sp>
        <p:nvSpPr>
          <p:cNvPr id="6" name="TextBox 6"/>
          <p:cNvSpPr txBox="1"/>
          <p:nvPr/>
        </p:nvSpPr>
        <p:spPr>
          <a:xfrm>
            <a:off x="616193" y="3194622"/>
            <a:ext cx="7074591" cy="916784"/>
          </a:xfrm>
          <a:prstGeom prst="rect">
            <a:avLst/>
          </a:prstGeom>
        </p:spPr>
        <p:txBody>
          <a:bodyPr lIns="0" tIns="0" rIns="0" bIns="0" rtlCol="0" anchor="t">
            <a:spAutoFit/>
          </a:bodyPr>
          <a:lstStyle/>
          <a:p>
            <a:pPr>
              <a:lnSpc>
                <a:spcPts val="7557"/>
              </a:lnSpc>
            </a:pPr>
            <a:r>
              <a:rPr lang="en-US" sz="5398" spc="1085">
                <a:solidFill>
                  <a:srgbClr val="FFFFFF"/>
                </a:solidFill>
                <a:latin typeface="Nunito"/>
              </a:rPr>
              <a:t>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TextBox 8"/>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a:solidFill>
                  <a:srgbClr val="FFFFFF"/>
                </a:solidFill>
                <a:latin typeface="Nunito"/>
              </a:rPr>
              <a:t>The Visualization</a:t>
            </a:r>
          </a:p>
        </p:txBody>
      </p:sp>
      <p:sp>
        <p:nvSpPr>
          <p:cNvPr id="9" name="TextBox 9"/>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a:solidFill>
                  <a:srgbClr val="FFDE32"/>
                </a:solidFill>
                <a:latin typeface="Nunito Bold Bold"/>
              </a:rPr>
              <a:t>Dash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12647285" y="-31135"/>
            <a:ext cx="5640715" cy="5640715"/>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34636" y="4354474"/>
            <a:ext cx="5932526" cy="5932526"/>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6" name="Group 6"/>
          <p:cNvGrpSpPr/>
          <p:nvPr/>
        </p:nvGrpSpPr>
        <p:grpSpPr>
          <a:xfrm>
            <a:off x="1728007" y="2390223"/>
            <a:ext cx="3603056" cy="6868077"/>
            <a:chOff x="0" y="0"/>
            <a:chExt cx="948953" cy="1808876"/>
          </a:xfrm>
        </p:grpSpPr>
        <p:sp>
          <p:nvSpPr>
            <p:cNvPr id="7" name="Freeform 7"/>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dirty="0"/>
            </a:p>
          </p:txBody>
        </p:sp>
        <p:sp>
          <p:nvSpPr>
            <p:cNvPr id="8" name="TextBox 8"/>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5464886" y="2390223"/>
            <a:ext cx="3603056" cy="6868077"/>
            <a:chOff x="0" y="0"/>
            <a:chExt cx="948953" cy="1808876"/>
          </a:xfrm>
        </p:grpSpPr>
        <p:sp>
          <p:nvSpPr>
            <p:cNvPr id="10" name="Freeform 10"/>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dirty="0"/>
            </a:p>
          </p:txBody>
        </p:sp>
        <p:sp>
          <p:nvSpPr>
            <p:cNvPr id="11" name="TextBox 11"/>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1890554" y="2641361"/>
            <a:ext cx="3286240" cy="3286240"/>
          </a:xfrm>
          <a:custGeom>
            <a:avLst/>
            <a:gdLst/>
            <a:ahLst/>
            <a:cxnLst/>
            <a:rect l="l" t="t" r="r" b="b"/>
            <a:pathLst>
              <a:path w="3286240" h="3286240">
                <a:moveTo>
                  <a:pt x="0" y="0"/>
                </a:moveTo>
                <a:lnTo>
                  <a:pt x="3286241" y="0"/>
                </a:lnTo>
                <a:lnTo>
                  <a:pt x="3286241"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3" name="Group 13"/>
          <p:cNvGrpSpPr>
            <a:grpSpLocks noChangeAspect="1"/>
          </p:cNvGrpSpPr>
          <p:nvPr/>
        </p:nvGrpSpPr>
        <p:grpSpPr>
          <a:xfrm>
            <a:off x="2135044" y="2885856"/>
            <a:ext cx="2797260" cy="279724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a:stretch>
            </a:blipFill>
          </p:spPr>
          <p:txBody>
            <a:bodyPr/>
            <a:lstStyle/>
            <a:p>
              <a:endParaRPr lang="en-SE"/>
            </a:p>
          </p:txBody>
        </p:sp>
      </p:grpSp>
      <p:grpSp>
        <p:nvGrpSpPr>
          <p:cNvPr id="15" name="Group 15"/>
          <p:cNvGrpSpPr/>
          <p:nvPr/>
        </p:nvGrpSpPr>
        <p:grpSpPr>
          <a:xfrm>
            <a:off x="9229794" y="2390223"/>
            <a:ext cx="3603056" cy="6868077"/>
            <a:chOff x="0" y="0"/>
            <a:chExt cx="948953" cy="1808876"/>
          </a:xfrm>
        </p:grpSpPr>
        <p:sp>
          <p:nvSpPr>
            <p:cNvPr id="16" name="Freeform 16"/>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7" name="TextBox 17"/>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9370970"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9" name="Group 19"/>
          <p:cNvGrpSpPr>
            <a:grpSpLocks noChangeAspect="1"/>
          </p:cNvGrpSpPr>
          <p:nvPr/>
        </p:nvGrpSpPr>
        <p:grpSpPr>
          <a:xfrm>
            <a:off x="9615460" y="2885856"/>
            <a:ext cx="2797260" cy="2797249"/>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2667" t="-4355" b="-10792"/>
              </a:stretch>
            </a:blipFill>
          </p:spPr>
          <p:txBody>
            <a:bodyPr/>
            <a:lstStyle/>
            <a:p>
              <a:endParaRPr lang="en-SE"/>
            </a:p>
          </p:txBody>
        </p:sp>
      </p:grpSp>
      <p:sp>
        <p:nvSpPr>
          <p:cNvPr id="21" name="Freeform 21"/>
          <p:cNvSpPr/>
          <p:nvPr/>
        </p:nvSpPr>
        <p:spPr>
          <a:xfrm>
            <a:off x="5630762"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2" name="Group 22"/>
          <p:cNvGrpSpPr>
            <a:grpSpLocks noChangeAspect="1"/>
          </p:cNvGrpSpPr>
          <p:nvPr/>
        </p:nvGrpSpPr>
        <p:grpSpPr>
          <a:xfrm>
            <a:off x="5875252" y="2885856"/>
            <a:ext cx="2797260" cy="2797249"/>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r="-24999"/>
              </a:stretch>
            </a:blipFill>
          </p:spPr>
          <p:txBody>
            <a:bodyPr/>
            <a:lstStyle/>
            <a:p>
              <a:endParaRPr lang="en-SE"/>
            </a:p>
          </p:txBody>
        </p:sp>
      </p:grpSp>
      <p:grpSp>
        <p:nvGrpSpPr>
          <p:cNvPr id="24" name="Group 24"/>
          <p:cNvGrpSpPr/>
          <p:nvPr/>
        </p:nvGrpSpPr>
        <p:grpSpPr>
          <a:xfrm>
            <a:off x="12984965" y="2390223"/>
            <a:ext cx="3603056" cy="6868077"/>
            <a:chOff x="0" y="0"/>
            <a:chExt cx="948953" cy="1808876"/>
          </a:xfrm>
        </p:grpSpPr>
        <p:sp>
          <p:nvSpPr>
            <p:cNvPr id="25" name="Freeform 25"/>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26" name="TextBox 26"/>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a:off x="13111178"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8" name="Group 28"/>
          <p:cNvGrpSpPr>
            <a:grpSpLocks noChangeAspect="1"/>
          </p:cNvGrpSpPr>
          <p:nvPr/>
        </p:nvGrpSpPr>
        <p:grpSpPr>
          <a:xfrm>
            <a:off x="13355695" y="2885856"/>
            <a:ext cx="2797260" cy="2797249"/>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8030" r="-31969"/>
              </a:stretch>
            </a:blipFill>
          </p:spPr>
          <p:txBody>
            <a:bodyPr/>
            <a:lstStyle/>
            <a:p>
              <a:endParaRPr lang="en-SE"/>
            </a:p>
          </p:txBody>
        </p:sp>
      </p:grpSp>
      <p:sp>
        <p:nvSpPr>
          <p:cNvPr id="30" name="TextBox 30"/>
          <p:cNvSpPr txBox="1"/>
          <p:nvPr/>
        </p:nvSpPr>
        <p:spPr>
          <a:xfrm>
            <a:off x="6077174" y="914400"/>
            <a:ext cx="6133651" cy="978684"/>
          </a:xfrm>
          <a:prstGeom prst="rect">
            <a:avLst/>
          </a:prstGeom>
        </p:spPr>
        <p:txBody>
          <a:bodyPr lIns="0" tIns="0" rIns="0" bIns="0" rtlCol="0" anchor="t">
            <a:spAutoFit/>
          </a:bodyPr>
          <a:lstStyle/>
          <a:p>
            <a:pPr algn="ctr">
              <a:lnSpc>
                <a:spcPts val="8006"/>
              </a:lnSpc>
            </a:pPr>
            <a:r>
              <a:rPr lang="en-US" sz="5719">
                <a:solidFill>
                  <a:srgbClr val="FFFFFF"/>
                </a:solidFill>
                <a:latin typeface="Nunito Bold"/>
              </a:rPr>
              <a:t>Task Allocation</a:t>
            </a:r>
          </a:p>
        </p:txBody>
      </p:sp>
      <p:sp>
        <p:nvSpPr>
          <p:cNvPr id="31" name="TextBox 31"/>
          <p:cNvSpPr txBox="1"/>
          <p:nvPr/>
        </p:nvSpPr>
        <p:spPr>
          <a:xfrm>
            <a:off x="2042985"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GATHER DATA</a:t>
            </a:r>
          </a:p>
        </p:txBody>
      </p:sp>
      <p:sp>
        <p:nvSpPr>
          <p:cNvPr id="32" name="TextBox 32"/>
          <p:cNvSpPr txBox="1"/>
          <p:nvPr/>
        </p:nvSpPr>
        <p:spPr>
          <a:xfrm>
            <a:off x="5594346" y="6143588"/>
            <a:ext cx="3481063" cy="982192"/>
          </a:xfrm>
          <a:prstGeom prst="rect">
            <a:avLst/>
          </a:prstGeom>
        </p:spPr>
        <p:txBody>
          <a:bodyPr wrap="square" lIns="0" tIns="0" rIns="0" bIns="0" rtlCol="0" anchor="t">
            <a:spAutoFit/>
          </a:bodyPr>
          <a:lstStyle/>
          <a:p>
            <a:pPr algn="ctr">
              <a:lnSpc>
                <a:spcPts val="3891"/>
              </a:lnSpc>
            </a:pPr>
            <a:r>
              <a:rPr lang="en-US" sz="2779" dirty="0">
                <a:solidFill>
                  <a:srgbClr val="000000"/>
                </a:solidFill>
                <a:latin typeface="Nunito Bold"/>
              </a:rPr>
              <a:t>SOLAR PANEL OBJECT</a:t>
            </a:r>
          </a:p>
        </p:txBody>
      </p:sp>
      <p:sp>
        <p:nvSpPr>
          <p:cNvPr id="35" name="TextBox 35"/>
          <p:cNvSpPr txBox="1"/>
          <p:nvPr/>
        </p:nvSpPr>
        <p:spPr>
          <a:xfrm>
            <a:off x="9523401"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AI MODEL</a:t>
            </a:r>
          </a:p>
        </p:txBody>
      </p:sp>
      <p:sp>
        <p:nvSpPr>
          <p:cNvPr id="37" name="TextBox 37"/>
          <p:cNvSpPr txBox="1"/>
          <p:nvPr/>
        </p:nvSpPr>
        <p:spPr>
          <a:xfrm>
            <a:off x="13263609"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DASHBOARD</a:t>
            </a:r>
          </a:p>
        </p:txBody>
      </p:sp>
      <p:sp>
        <p:nvSpPr>
          <p:cNvPr id="39" name="TextBox 38">
            <a:extLst>
              <a:ext uri="{FF2B5EF4-FFF2-40B4-BE49-F238E27FC236}">
                <a16:creationId xmlns:a16="http://schemas.microsoft.com/office/drawing/2014/main" id="{BA90328C-404C-D0A6-B5FE-810CDD9C970E}"/>
              </a:ext>
            </a:extLst>
          </p:cNvPr>
          <p:cNvSpPr txBox="1"/>
          <p:nvPr/>
        </p:nvSpPr>
        <p:spPr>
          <a:xfrm>
            <a:off x="2107711" y="7627374"/>
            <a:ext cx="2514678" cy="1200329"/>
          </a:xfrm>
          <a:prstGeom prst="rect">
            <a:avLst/>
          </a:prstGeom>
          <a:noFill/>
        </p:spPr>
        <p:txBody>
          <a:bodyPr wrap="square" rtlCol="0">
            <a:spAutoFit/>
          </a:bodyPr>
          <a:lstStyle/>
          <a:p>
            <a:pPr algn="ctr"/>
            <a:r>
              <a:rPr lang="en-US" b="1" dirty="0">
                <a:latin typeface="Nunito" pitchFamily="2" charset="0"/>
              </a:rPr>
              <a:t>THE GATHERING OF DATA AND CHECKING OF THE SOURCE</a:t>
            </a:r>
            <a:endParaRPr lang="en-SE" b="1" dirty="0">
              <a:latin typeface="Nunito" pitchFamily="2" charset="0"/>
            </a:endParaRPr>
          </a:p>
        </p:txBody>
      </p:sp>
      <p:sp>
        <p:nvSpPr>
          <p:cNvPr id="40" name="TextBox 39">
            <a:extLst>
              <a:ext uri="{FF2B5EF4-FFF2-40B4-BE49-F238E27FC236}">
                <a16:creationId xmlns:a16="http://schemas.microsoft.com/office/drawing/2014/main" id="{66FE34A9-6C59-2BAF-6855-B29E1905049F}"/>
              </a:ext>
            </a:extLst>
          </p:cNvPr>
          <p:cNvSpPr txBox="1"/>
          <p:nvPr/>
        </p:nvSpPr>
        <p:spPr>
          <a:xfrm>
            <a:off x="6040258" y="7627374"/>
            <a:ext cx="2514678" cy="1200329"/>
          </a:xfrm>
          <a:prstGeom prst="rect">
            <a:avLst/>
          </a:prstGeom>
          <a:noFill/>
        </p:spPr>
        <p:txBody>
          <a:bodyPr wrap="square" rtlCol="0">
            <a:spAutoFit/>
          </a:bodyPr>
          <a:lstStyle/>
          <a:p>
            <a:pPr algn="ctr"/>
            <a:r>
              <a:rPr lang="en-US" b="1" dirty="0">
                <a:latin typeface="Nunito" pitchFamily="2" charset="0"/>
              </a:rPr>
              <a:t>MATHEMATICAL FORMULA BEHIND THE PYTHON OBJECT</a:t>
            </a:r>
            <a:endParaRPr lang="en-SE" b="1" dirty="0">
              <a:latin typeface="Nunito" pitchFamily="2" charset="0"/>
            </a:endParaRPr>
          </a:p>
        </p:txBody>
      </p:sp>
      <p:sp>
        <p:nvSpPr>
          <p:cNvPr id="41" name="TextBox 40">
            <a:extLst>
              <a:ext uri="{FF2B5EF4-FFF2-40B4-BE49-F238E27FC236}">
                <a16:creationId xmlns:a16="http://schemas.microsoft.com/office/drawing/2014/main" id="{6C4A02EA-ACA2-AC1B-BB92-0B466453076B}"/>
              </a:ext>
            </a:extLst>
          </p:cNvPr>
          <p:cNvSpPr txBox="1"/>
          <p:nvPr/>
        </p:nvSpPr>
        <p:spPr>
          <a:xfrm>
            <a:off x="9756751" y="7606888"/>
            <a:ext cx="2514678" cy="923330"/>
          </a:xfrm>
          <a:prstGeom prst="rect">
            <a:avLst/>
          </a:prstGeom>
          <a:noFill/>
        </p:spPr>
        <p:txBody>
          <a:bodyPr wrap="square" rtlCol="0">
            <a:spAutoFit/>
          </a:bodyPr>
          <a:lstStyle/>
          <a:p>
            <a:pPr algn="ctr"/>
            <a:r>
              <a:rPr lang="en-US" b="1" dirty="0">
                <a:latin typeface="Nunito" pitchFamily="2" charset="0"/>
              </a:rPr>
              <a:t>THE TRAINING OF THE AI MODEL WITH GOOD DATA</a:t>
            </a:r>
            <a:endParaRPr lang="en-SE" b="1" dirty="0">
              <a:latin typeface="Nunito" pitchFamily="2" charset="0"/>
            </a:endParaRPr>
          </a:p>
        </p:txBody>
      </p:sp>
      <p:sp>
        <p:nvSpPr>
          <p:cNvPr id="42" name="TextBox 41">
            <a:extLst>
              <a:ext uri="{FF2B5EF4-FFF2-40B4-BE49-F238E27FC236}">
                <a16:creationId xmlns:a16="http://schemas.microsoft.com/office/drawing/2014/main" id="{07428F74-1A2B-9ECF-B232-5FE658B259B1}"/>
              </a:ext>
            </a:extLst>
          </p:cNvPr>
          <p:cNvSpPr txBox="1"/>
          <p:nvPr/>
        </p:nvSpPr>
        <p:spPr>
          <a:xfrm>
            <a:off x="13529154" y="7565800"/>
            <a:ext cx="2514678" cy="1477328"/>
          </a:xfrm>
          <a:prstGeom prst="rect">
            <a:avLst/>
          </a:prstGeom>
          <a:noFill/>
        </p:spPr>
        <p:txBody>
          <a:bodyPr wrap="square" rtlCol="0">
            <a:spAutoFit/>
          </a:bodyPr>
          <a:lstStyle/>
          <a:p>
            <a:pPr algn="ctr"/>
            <a:r>
              <a:rPr lang="en-US" b="1" dirty="0">
                <a:latin typeface="Nunito" pitchFamily="2" charset="0"/>
              </a:rPr>
              <a:t>THE VISUALIZATION OF THE PROJECT. BOTH DASHBOARD AND PRESENTATION</a:t>
            </a:r>
            <a:endParaRPr lang="en-SE" b="1" dirty="0">
              <a:latin typeface="Nunito"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11922765" y="-4486143"/>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321991" y="-1864992"/>
            <a:ext cx="7859765" cy="7859765"/>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l="-38888" r="-38888"/>
              </a:stretch>
            </a:blipFill>
          </p:spPr>
          <p:txBody>
            <a:bodyPr/>
            <a:lstStyle/>
            <a:p>
              <a:endParaRPr lang="en-SE"/>
            </a:p>
          </p:txBody>
        </p:sp>
      </p:grpSp>
      <p:sp>
        <p:nvSpPr>
          <p:cNvPr id="6" name="Freeform 6"/>
          <p:cNvSpPr/>
          <p:nvPr/>
        </p:nvSpPr>
        <p:spPr>
          <a:xfrm>
            <a:off x="1028700" y="3275651"/>
            <a:ext cx="1079412" cy="1264319"/>
          </a:xfrm>
          <a:custGeom>
            <a:avLst/>
            <a:gdLst/>
            <a:ahLst/>
            <a:cxnLst/>
            <a:rect l="l" t="t" r="r" b="b"/>
            <a:pathLst>
              <a:path w="1079412" h="1264319">
                <a:moveTo>
                  <a:pt x="0" y="0"/>
                </a:moveTo>
                <a:lnTo>
                  <a:pt x="1079412" y="0"/>
                </a:lnTo>
                <a:lnTo>
                  <a:pt x="1079412" y="1264319"/>
                </a:lnTo>
                <a:lnTo>
                  <a:pt x="0" y="1264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7" name="Freeform 7"/>
          <p:cNvSpPr/>
          <p:nvPr/>
        </p:nvSpPr>
        <p:spPr>
          <a:xfrm>
            <a:off x="1028700" y="4915361"/>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8" name="Freeform 8"/>
          <p:cNvSpPr/>
          <p:nvPr/>
        </p:nvSpPr>
        <p:spPr>
          <a:xfrm>
            <a:off x="1028700" y="6531517"/>
            <a:ext cx="1079412" cy="1084837"/>
          </a:xfrm>
          <a:custGeom>
            <a:avLst/>
            <a:gdLst/>
            <a:ahLst/>
            <a:cxnLst/>
            <a:rect l="l" t="t" r="r" b="b"/>
            <a:pathLst>
              <a:path w="1079412" h="1084837">
                <a:moveTo>
                  <a:pt x="0" y="0"/>
                </a:moveTo>
                <a:lnTo>
                  <a:pt x="1079412" y="0"/>
                </a:lnTo>
                <a:lnTo>
                  <a:pt x="1079412" y="1084836"/>
                </a:lnTo>
                <a:lnTo>
                  <a:pt x="0" y="1084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9" name="Freeform 9"/>
          <p:cNvSpPr/>
          <p:nvPr/>
        </p:nvSpPr>
        <p:spPr>
          <a:xfrm>
            <a:off x="1028700" y="8178888"/>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0" name="Freeform 10"/>
          <p:cNvSpPr/>
          <p:nvPr/>
        </p:nvSpPr>
        <p:spPr>
          <a:xfrm>
            <a:off x="11020697" y="6117879"/>
            <a:ext cx="6824173" cy="2996949"/>
          </a:xfrm>
          <a:custGeom>
            <a:avLst/>
            <a:gdLst/>
            <a:ahLst/>
            <a:cxnLst/>
            <a:rect l="l" t="t" r="r" b="b"/>
            <a:pathLst>
              <a:path w="6824173" h="2996949">
                <a:moveTo>
                  <a:pt x="0" y="0"/>
                </a:moveTo>
                <a:lnTo>
                  <a:pt x="6824173" y="0"/>
                </a:lnTo>
                <a:lnTo>
                  <a:pt x="6824173" y="2996949"/>
                </a:lnTo>
                <a:lnTo>
                  <a:pt x="0" y="2996949"/>
                </a:lnTo>
                <a:lnTo>
                  <a:pt x="0" y="0"/>
                </a:lnTo>
                <a:close/>
              </a:path>
            </a:pathLst>
          </a:custGeom>
          <a:blipFill>
            <a:blip r:embed="rId12"/>
            <a:stretch>
              <a:fillRect/>
            </a:stretch>
          </a:blipFill>
        </p:spPr>
        <p:txBody>
          <a:bodyPr/>
          <a:lstStyle/>
          <a:p>
            <a:endParaRPr lang="en-SE"/>
          </a:p>
        </p:txBody>
      </p:sp>
      <p:sp>
        <p:nvSpPr>
          <p:cNvPr id="11" name="TextBox 11"/>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a:solidFill>
                  <a:srgbClr val="FFFFFF"/>
                </a:solidFill>
                <a:latin typeface="Nunito"/>
              </a:rPr>
              <a:t>Agile Methodology</a:t>
            </a:r>
          </a:p>
        </p:txBody>
      </p:sp>
      <p:sp>
        <p:nvSpPr>
          <p:cNvPr id="12" name="TextBox 12"/>
          <p:cNvSpPr txBox="1"/>
          <p:nvPr/>
        </p:nvSpPr>
        <p:spPr>
          <a:xfrm>
            <a:off x="2463235" y="3430486"/>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Bold"/>
              </a:rPr>
              <a:t>GIT</a:t>
            </a:r>
          </a:p>
        </p:txBody>
      </p:sp>
      <p:sp>
        <p:nvSpPr>
          <p:cNvPr id="13" name="TextBox 13"/>
          <p:cNvSpPr txBox="1"/>
          <p:nvPr/>
        </p:nvSpPr>
        <p:spPr>
          <a:xfrm>
            <a:off x="2463235" y="4977743"/>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Kanban Board</a:t>
            </a:r>
          </a:p>
        </p:txBody>
      </p:sp>
      <p:sp>
        <p:nvSpPr>
          <p:cNvPr id="14" name="TextBox 14"/>
          <p:cNvSpPr txBox="1"/>
          <p:nvPr/>
        </p:nvSpPr>
        <p:spPr>
          <a:xfrm>
            <a:off x="2463235" y="6596610"/>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Daily Stand Ups</a:t>
            </a:r>
          </a:p>
        </p:txBody>
      </p:sp>
      <p:sp>
        <p:nvSpPr>
          <p:cNvPr id="15" name="TextBox 15"/>
          <p:cNvSpPr txBox="1"/>
          <p:nvPr/>
        </p:nvSpPr>
        <p:spPr>
          <a:xfrm>
            <a:off x="2463235" y="8241269"/>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Teams</a:t>
            </a:r>
          </a:p>
        </p:txBody>
      </p:sp>
      <p:sp>
        <p:nvSpPr>
          <p:cNvPr id="16" name="TextBox 16"/>
          <p:cNvSpPr txBox="1"/>
          <p:nvPr/>
        </p:nvSpPr>
        <p:spPr>
          <a:xfrm>
            <a:off x="2463235" y="3926866"/>
            <a:ext cx="7785378" cy="401119"/>
          </a:xfrm>
          <a:prstGeom prst="rect">
            <a:avLst/>
          </a:prstGeom>
        </p:spPr>
        <p:txBody>
          <a:bodyPr lIns="0" tIns="0" rIns="0" bIns="0" rtlCol="0" anchor="t">
            <a:spAutoFit/>
          </a:bodyPr>
          <a:lstStyle/>
          <a:p>
            <a:pPr algn="just">
              <a:lnSpc>
                <a:spcPts val="3359"/>
              </a:lnSpc>
            </a:pPr>
            <a:r>
              <a:rPr lang="en-US" sz="2399">
                <a:solidFill>
                  <a:srgbClr val="FFFFFF"/>
                </a:solidFill>
                <a:latin typeface="Nunito"/>
              </a:rPr>
              <a:t>Lorem ipsum dolor sit amet, consectetur adipiscing elit,</a:t>
            </a:r>
          </a:p>
        </p:txBody>
      </p:sp>
      <p:sp>
        <p:nvSpPr>
          <p:cNvPr id="17" name="TextBox 17"/>
          <p:cNvSpPr txBox="1"/>
          <p:nvPr/>
        </p:nvSpPr>
        <p:spPr>
          <a:xfrm>
            <a:off x="2463235" y="5474123"/>
            <a:ext cx="7785378" cy="401119"/>
          </a:xfrm>
          <a:prstGeom prst="rect">
            <a:avLst/>
          </a:prstGeom>
        </p:spPr>
        <p:txBody>
          <a:bodyPr lIns="0" tIns="0" rIns="0" bIns="0" rtlCol="0" anchor="t">
            <a:spAutoFit/>
          </a:bodyPr>
          <a:lstStyle/>
          <a:p>
            <a:pPr algn="just">
              <a:lnSpc>
                <a:spcPts val="3359"/>
              </a:lnSpc>
            </a:pPr>
            <a:r>
              <a:rPr lang="en-US" sz="2399">
                <a:solidFill>
                  <a:srgbClr val="FFFFFF"/>
                </a:solidFill>
                <a:latin typeface="Nunito"/>
              </a:rPr>
              <a:t>Lorem ipsum dolor sit amet, consectetur adipiscing elit,</a:t>
            </a:r>
          </a:p>
        </p:txBody>
      </p:sp>
      <p:sp>
        <p:nvSpPr>
          <p:cNvPr id="18" name="TextBox 18"/>
          <p:cNvSpPr txBox="1"/>
          <p:nvPr/>
        </p:nvSpPr>
        <p:spPr>
          <a:xfrm>
            <a:off x="2463235" y="7092991"/>
            <a:ext cx="7785378" cy="401231"/>
          </a:xfrm>
          <a:prstGeom prst="rect">
            <a:avLst/>
          </a:prstGeom>
        </p:spPr>
        <p:txBody>
          <a:bodyPr lIns="0" tIns="0" rIns="0" bIns="0" rtlCol="0" anchor="t">
            <a:spAutoFit/>
          </a:bodyPr>
          <a:lstStyle/>
          <a:p>
            <a:pPr algn="just">
              <a:lnSpc>
                <a:spcPts val="3359"/>
              </a:lnSpc>
            </a:pPr>
            <a:r>
              <a:rPr lang="en-US" sz="2399">
                <a:solidFill>
                  <a:srgbClr val="FFFFFF"/>
                </a:solidFill>
                <a:latin typeface="Nunito"/>
              </a:rPr>
              <a:t>Henry was the BEST scrum master</a:t>
            </a:r>
          </a:p>
        </p:txBody>
      </p:sp>
      <p:sp>
        <p:nvSpPr>
          <p:cNvPr id="19" name="TextBox 19"/>
          <p:cNvSpPr txBox="1"/>
          <p:nvPr/>
        </p:nvSpPr>
        <p:spPr>
          <a:xfrm>
            <a:off x="2463235" y="8737650"/>
            <a:ext cx="7785378" cy="401119"/>
          </a:xfrm>
          <a:prstGeom prst="rect">
            <a:avLst/>
          </a:prstGeom>
        </p:spPr>
        <p:txBody>
          <a:bodyPr lIns="0" tIns="0" rIns="0" bIns="0" rtlCol="0" anchor="t">
            <a:spAutoFit/>
          </a:bodyPr>
          <a:lstStyle/>
          <a:p>
            <a:pPr algn="just">
              <a:lnSpc>
                <a:spcPts val="3359"/>
              </a:lnSpc>
            </a:pPr>
            <a:r>
              <a:rPr lang="en-US" sz="2399">
                <a:solidFill>
                  <a:srgbClr val="FFFFFF"/>
                </a:solidFill>
                <a:latin typeface="Nunito"/>
              </a:rPr>
              <a:t>Lorem ipsum dolor sit amet, consectetur adipiscing elit,</a:t>
            </a:r>
          </a:p>
        </p:txBody>
      </p:sp>
      <p:sp>
        <p:nvSpPr>
          <p:cNvPr id="20" name="TextBox 20"/>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a:solidFill>
                  <a:srgbClr val="FFDE32"/>
                </a:solidFill>
                <a:latin typeface="Nunito Bold"/>
              </a:rPr>
              <a:t>Tools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2335339"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3" name="Freeform 3"/>
          <p:cNvSpPr/>
          <p:nvPr/>
        </p:nvSpPr>
        <p:spPr>
          <a:xfrm>
            <a:off x="9917417"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 name="Group 4"/>
          <p:cNvGrpSpPr>
            <a:grpSpLocks noChangeAspect="1"/>
          </p:cNvGrpSpPr>
          <p:nvPr/>
        </p:nvGrpSpPr>
        <p:grpSpPr>
          <a:xfrm>
            <a:off x="4239077" y="2595474"/>
            <a:ext cx="2227768" cy="222775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06" r="-24906"/>
              </a:stretch>
            </a:blipFill>
          </p:spPr>
          <p:txBody>
            <a:bodyPr/>
            <a:lstStyle/>
            <a:p>
              <a:endParaRPr lang="en-SE"/>
            </a:p>
          </p:txBody>
        </p:sp>
      </p:grpSp>
      <p:grpSp>
        <p:nvGrpSpPr>
          <p:cNvPr id="6" name="Group 6"/>
          <p:cNvGrpSpPr>
            <a:grpSpLocks noChangeAspect="1"/>
          </p:cNvGrpSpPr>
          <p:nvPr/>
        </p:nvGrpSpPr>
        <p:grpSpPr>
          <a:xfrm>
            <a:off x="11821155" y="2595474"/>
            <a:ext cx="2227768" cy="222775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3094" r="-27469"/>
              </a:stretch>
            </a:blipFill>
          </p:spPr>
          <p:txBody>
            <a:bodyPr/>
            <a:lstStyle/>
            <a:p>
              <a:endParaRPr lang="en-SE"/>
            </a:p>
          </p:txBody>
        </p:sp>
      </p:grpSp>
      <p:sp>
        <p:nvSpPr>
          <p:cNvPr id="8" name="TextBox 8"/>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a:solidFill>
                  <a:srgbClr val="FFFFFF"/>
                </a:solidFill>
                <a:latin typeface="Nunito Bold"/>
              </a:rPr>
              <a:t>Challenges &amp; Learnings</a:t>
            </a:r>
          </a:p>
        </p:txBody>
      </p:sp>
      <p:sp>
        <p:nvSpPr>
          <p:cNvPr id="9" name="TextBox 9"/>
          <p:cNvSpPr txBox="1"/>
          <p:nvPr/>
        </p:nvSpPr>
        <p:spPr>
          <a:xfrm>
            <a:off x="3045897" y="5061371"/>
            <a:ext cx="461412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CHALLENGES</a:t>
            </a:r>
          </a:p>
        </p:txBody>
      </p:sp>
      <p:sp>
        <p:nvSpPr>
          <p:cNvPr id="10" name="TextBox 10"/>
          <p:cNvSpPr txBox="1"/>
          <p:nvPr/>
        </p:nvSpPr>
        <p:spPr>
          <a:xfrm>
            <a:off x="10810745" y="5061371"/>
            <a:ext cx="4248588"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LEARNINGS</a:t>
            </a:r>
          </a:p>
        </p:txBody>
      </p:sp>
      <p:sp>
        <p:nvSpPr>
          <p:cNvPr id="11" name="TextBox 11"/>
          <p:cNvSpPr txBox="1"/>
          <p:nvPr/>
        </p:nvSpPr>
        <p:spPr>
          <a:xfrm>
            <a:off x="2847315" y="5596136"/>
            <a:ext cx="5011292" cy="342163"/>
          </a:xfrm>
          <a:prstGeom prst="rect">
            <a:avLst/>
          </a:prstGeom>
        </p:spPr>
        <p:txBody>
          <a:bodyPr lIns="0" tIns="0" rIns="0" bIns="0" rtlCol="0" anchor="t">
            <a:spAutoFit/>
          </a:bodyPr>
          <a:lstStyle/>
          <a:p>
            <a:pPr algn="ctr">
              <a:lnSpc>
                <a:spcPts val="2859"/>
              </a:lnSpc>
            </a:pPr>
            <a:r>
              <a:rPr lang="en-US" sz="2042">
                <a:solidFill>
                  <a:srgbClr val="000000"/>
                </a:solidFill>
                <a:latin typeface="Nunito"/>
              </a:rPr>
              <a:t>Data</a:t>
            </a:r>
          </a:p>
        </p:txBody>
      </p:sp>
      <p:sp>
        <p:nvSpPr>
          <p:cNvPr id="12" name="TextBox 12"/>
          <p:cNvSpPr txBox="1"/>
          <p:nvPr/>
        </p:nvSpPr>
        <p:spPr>
          <a:xfrm>
            <a:off x="10429393" y="5596136"/>
            <a:ext cx="5011292" cy="342163"/>
          </a:xfrm>
          <a:prstGeom prst="rect">
            <a:avLst/>
          </a:prstGeom>
        </p:spPr>
        <p:txBody>
          <a:bodyPr lIns="0" tIns="0" rIns="0" bIns="0" rtlCol="0" anchor="t">
            <a:spAutoFit/>
          </a:bodyPr>
          <a:lstStyle/>
          <a:p>
            <a:pPr algn="ctr">
              <a:lnSpc>
                <a:spcPts val="2859"/>
              </a:lnSpc>
            </a:pPr>
            <a:r>
              <a:rPr lang="en-US" sz="2042">
                <a:solidFill>
                  <a:srgbClr val="000000"/>
                </a:solidFill>
                <a:latin typeface="Nunito"/>
              </a:rPr>
              <a:t>Priority</a:t>
            </a:r>
          </a:p>
        </p:txBody>
      </p:sp>
      <p:sp>
        <p:nvSpPr>
          <p:cNvPr id="13" name="AutoShape 13"/>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a:solidFill>
                  <a:srgbClr val="FFFFFF"/>
                </a:solidFill>
                <a:latin typeface="Nunito"/>
              </a:rPr>
              <a:t>Vision</a:t>
            </a:r>
          </a:p>
        </p:txBody>
      </p:sp>
      <p:sp>
        <p:nvSpPr>
          <p:cNvPr id="3" name="TextBox 3"/>
          <p:cNvSpPr txBox="1"/>
          <p:nvPr/>
        </p:nvSpPr>
        <p:spPr>
          <a:xfrm>
            <a:off x="1028700" y="1778747"/>
            <a:ext cx="4175236" cy="978684"/>
          </a:xfrm>
          <a:prstGeom prst="rect">
            <a:avLst/>
          </a:prstGeom>
        </p:spPr>
        <p:txBody>
          <a:bodyPr lIns="0" tIns="0" rIns="0" bIns="0" rtlCol="0" anchor="t">
            <a:spAutoFit/>
          </a:bodyPr>
          <a:lstStyle/>
          <a:p>
            <a:pPr algn="just">
              <a:lnSpc>
                <a:spcPts val="8006"/>
              </a:lnSpc>
            </a:pPr>
            <a:r>
              <a:rPr lang="en-US" sz="5719">
                <a:solidFill>
                  <a:srgbClr val="FFDE32"/>
                </a:solidFill>
                <a:latin typeface="Nunito Bold"/>
              </a:rPr>
              <a:t>Next Steps</a:t>
            </a:r>
          </a:p>
        </p:txBody>
      </p:sp>
      <p:grpSp>
        <p:nvGrpSpPr>
          <p:cNvPr id="4" name="Group 4"/>
          <p:cNvGrpSpPr>
            <a:grpSpLocks noChangeAspect="1"/>
          </p:cNvGrpSpPr>
          <p:nvPr/>
        </p:nvGrpSpPr>
        <p:grpSpPr>
          <a:xfrm rot="-3853713">
            <a:off x="6731429" y="-2848776"/>
            <a:ext cx="11161475" cy="8619298"/>
            <a:chOff x="0" y="0"/>
            <a:chExt cx="37033111" cy="28598317"/>
          </a:xfrm>
        </p:grpSpPr>
        <p:sp>
          <p:nvSpPr>
            <p:cNvPr id="5" name="Freeform 5"/>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FDE32"/>
            </a:solidFill>
            <a:ln w="12700">
              <a:solidFill>
                <a:srgbClr val="000000"/>
              </a:solidFill>
            </a:ln>
          </p:spPr>
          <p:txBody>
            <a:bodyPr/>
            <a:lstStyle/>
            <a:p>
              <a:endParaRPr lang="en-SE"/>
            </a:p>
          </p:txBody>
        </p:sp>
      </p:grpSp>
      <p:sp>
        <p:nvSpPr>
          <p:cNvPr id="6" name="TextBox 6"/>
          <p:cNvSpPr txBox="1"/>
          <p:nvPr/>
        </p:nvSpPr>
        <p:spPr>
          <a:xfrm>
            <a:off x="1028700" y="2961938"/>
            <a:ext cx="7043171" cy="559181"/>
          </a:xfrm>
          <a:prstGeom prst="rect">
            <a:avLst/>
          </a:prstGeom>
        </p:spPr>
        <p:txBody>
          <a:bodyPr lIns="0" tIns="0" rIns="0" bIns="0" rtlCol="0" anchor="t">
            <a:spAutoFit/>
          </a:bodyPr>
          <a:lstStyle/>
          <a:p>
            <a:pPr marL="671450" lvl="1" indent="-335725">
              <a:lnSpc>
                <a:spcPts val="4354"/>
              </a:lnSpc>
              <a:buFont typeface="Arial"/>
              <a:buChar char="•"/>
            </a:pPr>
            <a:r>
              <a:rPr lang="en-US" sz="3110">
                <a:solidFill>
                  <a:srgbClr val="FFFFFF"/>
                </a:solidFill>
                <a:latin typeface="Nunito"/>
              </a:rPr>
              <a:t>Lorem ipsum dolor sit amet, c.</a:t>
            </a:r>
          </a:p>
        </p:txBody>
      </p:sp>
      <p:grpSp>
        <p:nvGrpSpPr>
          <p:cNvPr id="7" name="Group 7"/>
          <p:cNvGrpSpPr>
            <a:grpSpLocks noChangeAspect="1"/>
          </p:cNvGrpSpPr>
          <p:nvPr/>
        </p:nvGrpSpPr>
        <p:grpSpPr>
          <a:xfrm>
            <a:off x="8339810" y="-955976"/>
            <a:ext cx="15796913" cy="12198951"/>
            <a:chOff x="0" y="0"/>
            <a:chExt cx="37033111" cy="28598317"/>
          </a:xfrm>
        </p:grpSpPr>
        <p:sp>
          <p:nvSpPr>
            <p:cNvPr id="8" name="Freeform 8"/>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blipFill>
              <a:blip r:embed="rId3"/>
              <a:stretch>
                <a:fillRect l="-15168" r="-667"/>
              </a:stretch>
            </a:blipFill>
          </p:spPr>
          <p:txBody>
            <a:bodyPr/>
            <a:lstStyle/>
            <a:p>
              <a:endParaRPr lang="en-SE"/>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6080030">
            <a:off x="11731234" y="-1552837"/>
            <a:ext cx="12433543" cy="9601635"/>
            <a:chOff x="0" y="0"/>
            <a:chExt cx="37033111" cy="28598317"/>
          </a:xfrm>
        </p:grpSpPr>
        <p:sp>
          <p:nvSpPr>
            <p:cNvPr id="3" name="Freeform 3"/>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FDE32">
                <a:alpha val="46667"/>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578962">
            <a:off x="-4896422" y="6353819"/>
            <a:ext cx="12433543" cy="9601635"/>
            <a:chOff x="0" y="0"/>
            <a:chExt cx="37033111" cy="28598317"/>
          </a:xfrm>
        </p:grpSpPr>
        <p:sp>
          <p:nvSpPr>
            <p:cNvPr id="5" name="Freeform 5"/>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4D743">
                <a:alpha val="46667"/>
              </a:srgbClr>
            </a:solidFill>
            <a:ln w="12700">
              <a:solidFill>
                <a:srgbClr val="000000"/>
              </a:solidFill>
            </a:ln>
          </p:spPr>
          <p:txBody>
            <a:bodyPr/>
            <a:lstStyle/>
            <a:p>
              <a:endParaRPr lang="en-SE"/>
            </a:p>
          </p:txBody>
        </p:sp>
      </p:grpSp>
      <p:sp>
        <p:nvSpPr>
          <p:cNvPr id="6" name="TextBox 6"/>
          <p:cNvSpPr txBox="1"/>
          <p:nvPr/>
        </p:nvSpPr>
        <p:spPr>
          <a:xfrm>
            <a:off x="2011334" y="3688688"/>
            <a:ext cx="14265333"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Nunito"/>
              </a:rPr>
              <a:t>Hasta la vista, baby </a:t>
            </a:r>
          </a:p>
        </p:txBody>
      </p:sp>
      <p:sp>
        <p:nvSpPr>
          <p:cNvPr id="7" name="TextBox 7"/>
          <p:cNvSpPr txBox="1"/>
          <p:nvPr/>
        </p:nvSpPr>
        <p:spPr>
          <a:xfrm>
            <a:off x="4957756" y="5075746"/>
            <a:ext cx="8028151"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FFFFFF"/>
                </a:solidFill>
                <a:latin typeface="Nunito"/>
              </a:rPr>
              <a:t>Q&amp;A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3662146">
            <a:off x="-2782007" y="-3095254"/>
            <a:ext cx="12474931" cy="9660095"/>
            <a:chOff x="0" y="0"/>
            <a:chExt cx="38768655" cy="30020920"/>
          </a:xfrm>
        </p:grpSpPr>
        <p:sp>
          <p:nvSpPr>
            <p:cNvPr id="3" name="Freeform 3"/>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solidFill>
              <a:srgbClr val="FFDE32"/>
            </a:solidFill>
            <a:ln w="12700">
              <a:solidFill>
                <a:srgbClr val="000000"/>
              </a:solidFill>
            </a:ln>
          </p:spPr>
          <p:txBody>
            <a:bodyPr/>
            <a:lstStyle/>
            <a:p>
              <a:endParaRPr lang="en-SE"/>
            </a:p>
          </p:txBody>
        </p:sp>
      </p:grpSp>
      <p:grpSp>
        <p:nvGrpSpPr>
          <p:cNvPr id="4" name="Group 4"/>
          <p:cNvGrpSpPr>
            <a:grpSpLocks noChangeAspect="1"/>
          </p:cNvGrpSpPr>
          <p:nvPr/>
        </p:nvGrpSpPr>
        <p:grpSpPr>
          <a:xfrm rot="305184">
            <a:off x="-4833017" y="-35816"/>
            <a:ext cx="14186851" cy="10985739"/>
            <a:chOff x="0" y="0"/>
            <a:chExt cx="38768655" cy="30020920"/>
          </a:xfrm>
        </p:grpSpPr>
        <p:sp>
          <p:nvSpPr>
            <p:cNvPr id="5" name="Freeform 5"/>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blipFill>
              <a:blip r:embed="rId3"/>
              <a:stretch>
                <a:fillRect l="-8058" r="-8058"/>
              </a:stretch>
            </a:blipFill>
          </p:spPr>
          <p:txBody>
            <a:bodyPr/>
            <a:lstStyle/>
            <a:p>
              <a:endParaRPr lang="en-SE"/>
            </a:p>
          </p:txBody>
        </p:sp>
      </p:grpSp>
      <p:sp>
        <p:nvSpPr>
          <p:cNvPr id="6" name="Freeform 6"/>
          <p:cNvSpPr/>
          <p:nvPr/>
        </p:nvSpPr>
        <p:spPr>
          <a:xfrm>
            <a:off x="11293969" y="5068177"/>
            <a:ext cx="2586840" cy="2596079"/>
          </a:xfrm>
          <a:custGeom>
            <a:avLst/>
            <a:gdLst/>
            <a:ahLst/>
            <a:cxnLst/>
            <a:rect l="l" t="t" r="r" b="b"/>
            <a:pathLst>
              <a:path w="2586840" h="2596079">
                <a:moveTo>
                  <a:pt x="0" y="0"/>
                </a:moveTo>
                <a:lnTo>
                  <a:pt x="2586841" y="0"/>
                </a:lnTo>
                <a:lnTo>
                  <a:pt x="2586841" y="2596079"/>
                </a:lnTo>
                <a:lnTo>
                  <a:pt x="0" y="2596079"/>
                </a:lnTo>
                <a:lnTo>
                  <a:pt x="0" y="0"/>
                </a:lnTo>
                <a:close/>
              </a:path>
            </a:pathLst>
          </a:custGeom>
          <a:blipFill>
            <a:blip r:embed="rId4"/>
            <a:stretch>
              <a:fillRect/>
            </a:stretch>
          </a:blipFill>
        </p:spPr>
        <p:txBody>
          <a:bodyPr/>
          <a:lstStyle/>
          <a:p>
            <a:endParaRPr lang="en-SE"/>
          </a:p>
        </p:txBody>
      </p:sp>
      <p:sp>
        <p:nvSpPr>
          <p:cNvPr id="7" name="Freeform 7"/>
          <p:cNvSpPr/>
          <p:nvPr/>
        </p:nvSpPr>
        <p:spPr>
          <a:xfrm>
            <a:off x="14279138" y="5068177"/>
            <a:ext cx="2596079" cy="2596079"/>
          </a:xfrm>
          <a:custGeom>
            <a:avLst/>
            <a:gdLst/>
            <a:ahLst/>
            <a:cxnLst/>
            <a:rect l="l" t="t" r="r" b="b"/>
            <a:pathLst>
              <a:path w="2596079" h="2596079">
                <a:moveTo>
                  <a:pt x="0" y="0"/>
                </a:moveTo>
                <a:lnTo>
                  <a:pt x="2596080" y="0"/>
                </a:lnTo>
                <a:lnTo>
                  <a:pt x="2596080" y="2596079"/>
                </a:lnTo>
                <a:lnTo>
                  <a:pt x="0" y="2596079"/>
                </a:lnTo>
                <a:lnTo>
                  <a:pt x="0" y="0"/>
                </a:lnTo>
                <a:close/>
              </a:path>
            </a:pathLst>
          </a:custGeom>
          <a:blipFill>
            <a:blip r:embed="rId5"/>
            <a:stretch>
              <a:fillRect/>
            </a:stretch>
          </a:blipFill>
        </p:spPr>
        <p:txBody>
          <a:bodyPr/>
          <a:lstStyle/>
          <a:p>
            <a:endParaRPr lang="en-SE"/>
          </a:p>
        </p:txBody>
      </p:sp>
      <p:sp>
        <p:nvSpPr>
          <p:cNvPr id="8" name="TextBox 8"/>
          <p:cNvSpPr txBox="1"/>
          <p:nvPr/>
        </p:nvSpPr>
        <p:spPr>
          <a:xfrm>
            <a:off x="11125649" y="914400"/>
            <a:ext cx="6133651" cy="978684"/>
          </a:xfrm>
          <a:prstGeom prst="rect">
            <a:avLst/>
          </a:prstGeom>
        </p:spPr>
        <p:txBody>
          <a:bodyPr lIns="0" tIns="0" rIns="0" bIns="0" rtlCol="0" anchor="t">
            <a:spAutoFit/>
          </a:bodyPr>
          <a:lstStyle/>
          <a:p>
            <a:pPr algn="r">
              <a:lnSpc>
                <a:spcPts val="8006"/>
              </a:lnSpc>
            </a:pPr>
            <a:r>
              <a:rPr lang="en-US" sz="5719">
                <a:solidFill>
                  <a:srgbClr val="FFFFFF"/>
                </a:solidFill>
                <a:latin typeface="Nunito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0" y="5568150"/>
            <a:ext cx="18288000" cy="4718850"/>
            <a:chOff x="0" y="0"/>
            <a:chExt cx="4816593" cy="1242825"/>
          </a:xfrm>
        </p:grpSpPr>
        <p:sp>
          <p:nvSpPr>
            <p:cNvPr id="3" name="Freeform 3"/>
            <p:cNvSpPr/>
            <p:nvPr/>
          </p:nvSpPr>
          <p:spPr>
            <a:xfrm>
              <a:off x="0" y="0"/>
              <a:ext cx="4816592" cy="1242825"/>
            </a:xfrm>
            <a:custGeom>
              <a:avLst/>
              <a:gdLst/>
              <a:ahLst/>
              <a:cxnLst/>
              <a:rect l="l" t="t" r="r" b="b"/>
              <a:pathLst>
                <a:path w="4816592" h="1242825">
                  <a:moveTo>
                    <a:pt x="0" y="0"/>
                  </a:moveTo>
                  <a:lnTo>
                    <a:pt x="4816592" y="0"/>
                  </a:lnTo>
                  <a:lnTo>
                    <a:pt x="4816592" y="1242825"/>
                  </a:lnTo>
                  <a:lnTo>
                    <a:pt x="0" y="1242825"/>
                  </a:lnTo>
                  <a:close/>
                </a:path>
              </a:pathLst>
            </a:custGeom>
            <a:solidFill>
              <a:srgbClr val="F4D743"/>
            </a:solidFill>
          </p:spPr>
          <p:txBody>
            <a:bodyPr/>
            <a:lstStyle/>
            <a:p>
              <a:endParaRPr lang="en-SE"/>
            </a:p>
          </p:txBody>
        </p:sp>
        <p:sp>
          <p:nvSpPr>
            <p:cNvPr id="4" name="TextBox 4"/>
            <p:cNvSpPr txBox="1"/>
            <p:nvPr/>
          </p:nvSpPr>
          <p:spPr>
            <a:xfrm>
              <a:off x="0" y="-38100"/>
              <a:ext cx="4816593" cy="12809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3291544" y="2622971"/>
            <a:ext cx="11704912" cy="4416767"/>
          </a:xfrm>
          <a:custGeom>
            <a:avLst/>
            <a:gdLst/>
            <a:ahLst/>
            <a:cxnLst/>
            <a:rect l="l" t="t" r="r" b="b"/>
            <a:pathLst>
              <a:path w="11704912" h="4416767">
                <a:moveTo>
                  <a:pt x="0" y="0"/>
                </a:moveTo>
                <a:lnTo>
                  <a:pt x="11704912" y="0"/>
                </a:lnTo>
                <a:lnTo>
                  <a:pt x="11704912" y="4416767"/>
                </a:lnTo>
                <a:lnTo>
                  <a:pt x="0" y="44167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6" name="Group 6"/>
          <p:cNvGrpSpPr>
            <a:grpSpLocks noChangeAspect="1"/>
          </p:cNvGrpSpPr>
          <p:nvPr/>
        </p:nvGrpSpPr>
        <p:grpSpPr>
          <a:xfrm>
            <a:off x="3963095" y="2884978"/>
            <a:ext cx="2071530" cy="207152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25589"/>
              </a:stretch>
            </a:blipFill>
          </p:spPr>
          <p:txBody>
            <a:bodyPr/>
            <a:lstStyle/>
            <a:p>
              <a:endParaRPr lang="en-SE"/>
            </a:p>
          </p:txBody>
        </p:sp>
      </p:grpSp>
      <p:grpSp>
        <p:nvGrpSpPr>
          <p:cNvPr id="8" name="Group 8"/>
          <p:cNvGrpSpPr>
            <a:grpSpLocks noChangeAspect="1"/>
          </p:cNvGrpSpPr>
          <p:nvPr/>
        </p:nvGrpSpPr>
        <p:grpSpPr>
          <a:xfrm>
            <a:off x="6728808" y="2884978"/>
            <a:ext cx="2071530" cy="207152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2562" b="-2562"/>
              </a:stretch>
            </a:blipFill>
          </p:spPr>
          <p:txBody>
            <a:bodyPr/>
            <a:lstStyle/>
            <a:p>
              <a:endParaRPr lang="en-SE"/>
            </a:p>
          </p:txBody>
        </p:sp>
      </p:grpSp>
      <p:grpSp>
        <p:nvGrpSpPr>
          <p:cNvPr id="10" name="Group 10"/>
          <p:cNvGrpSpPr>
            <a:grpSpLocks noChangeAspect="1"/>
          </p:cNvGrpSpPr>
          <p:nvPr/>
        </p:nvGrpSpPr>
        <p:grpSpPr>
          <a:xfrm>
            <a:off x="9494522" y="2884978"/>
            <a:ext cx="2071530" cy="207152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9052" r="-30479"/>
              </a:stretch>
            </a:blipFill>
          </p:spPr>
          <p:txBody>
            <a:bodyPr/>
            <a:lstStyle/>
            <a:p>
              <a:endParaRPr lang="en-SE"/>
            </a:p>
          </p:txBody>
        </p:sp>
      </p:grpSp>
      <p:grpSp>
        <p:nvGrpSpPr>
          <p:cNvPr id="12" name="Group 12"/>
          <p:cNvGrpSpPr>
            <a:grpSpLocks noChangeAspect="1"/>
          </p:cNvGrpSpPr>
          <p:nvPr/>
        </p:nvGrpSpPr>
        <p:grpSpPr>
          <a:xfrm>
            <a:off x="12260236" y="2884978"/>
            <a:ext cx="2071530" cy="207152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115" r="-16115"/>
              </a:stretch>
            </a:blipFill>
          </p:spPr>
          <p:txBody>
            <a:bodyPr/>
            <a:lstStyle/>
            <a:p>
              <a:endParaRPr lang="en-SE"/>
            </a:p>
          </p:txBody>
        </p:sp>
      </p:grpSp>
      <p:sp>
        <p:nvSpPr>
          <p:cNvPr id="14" name="TextBox 14"/>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a:solidFill>
                  <a:srgbClr val="FFFFFF"/>
                </a:solidFill>
                <a:latin typeface="Nunito Bold"/>
              </a:rPr>
              <a:t>Agenda</a:t>
            </a:r>
          </a:p>
        </p:txBody>
      </p:sp>
      <p:sp>
        <p:nvSpPr>
          <p:cNvPr id="15" name="TextBox 15"/>
          <p:cNvSpPr txBox="1"/>
          <p:nvPr/>
        </p:nvSpPr>
        <p:spPr>
          <a:xfrm>
            <a:off x="3518417" y="7260407"/>
            <a:ext cx="298137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THE PROBLEM</a:t>
            </a:r>
          </a:p>
        </p:txBody>
      </p:sp>
      <p:sp>
        <p:nvSpPr>
          <p:cNvPr id="16" name="TextBox 16"/>
          <p:cNvSpPr txBox="1"/>
          <p:nvPr/>
        </p:nvSpPr>
        <p:spPr>
          <a:xfrm>
            <a:off x="6334790"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SOLUTION</a:t>
            </a:r>
          </a:p>
        </p:txBody>
      </p:sp>
      <p:sp>
        <p:nvSpPr>
          <p:cNvPr id="17" name="TextBox 17"/>
          <p:cNvSpPr txBox="1"/>
          <p:nvPr/>
        </p:nvSpPr>
        <p:spPr>
          <a:xfrm>
            <a:off x="9039598"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DEMO</a:t>
            </a:r>
          </a:p>
        </p:txBody>
      </p:sp>
      <p:sp>
        <p:nvSpPr>
          <p:cNvPr id="18" name="TextBox 18"/>
          <p:cNvSpPr txBox="1"/>
          <p:nvPr/>
        </p:nvSpPr>
        <p:spPr>
          <a:xfrm>
            <a:off x="11771321" y="7260407"/>
            <a:ext cx="3583966"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TECHNIQUES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4724696" y="914400"/>
            <a:ext cx="8838608" cy="978647"/>
          </a:xfrm>
          <a:prstGeom prst="rect">
            <a:avLst/>
          </a:prstGeom>
        </p:spPr>
        <p:txBody>
          <a:bodyPr lIns="0" tIns="0" rIns="0" bIns="0" rtlCol="0" anchor="t">
            <a:spAutoFit/>
          </a:bodyPr>
          <a:lstStyle/>
          <a:p>
            <a:pPr algn="ctr">
              <a:lnSpc>
                <a:spcPts val="8006"/>
              </a:lnSpc>
            </a:pPr>
            <a:r>
              <a:rPr lang="en-US" sz="5719">
                <a:solidFill>
                  <a:srgbClr val="FFFFFF"/>
                </a:solidFill>
                <a:latin typeface="Nunito Bold"/>
              </a:rPr>
              <a:t>Meet Our Best Team</a:t>
            </a:r>
          </a:p>
        </p:txBody>
      </p:sp>
      <p:grpSp>
        <p:nvGrpSpPr>
          <p:cNvPr id="3" name="Group 3"/>
          <p:cNvGrpSpPr/>
          <p:nvPr/>
        </p:nvGrpSpPr>
        <p:grpSpPr>
          <a:xfrm>
            <a:off x="1706312" y="2795928"/>
            <a:ext cx="3603056" cy="5375469"/>
            <a:chOff x="0" y="0"/>
            <a:chExt cx="948953" cy="1415761"/>
          </a:xfrm>
        </p:grpSpPr>
        <p:sp>
          <p:nvSpPr>
            <p:cNvPr id="4" name="Freeform 4"/>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5" name="TextBox 5"/>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5463752" y="2795928"/>
            <a:ext cx="3603056" cy="5375469"/>
            <a:chOff x="0" y="0"/>
            <a:chExt cx="948953" cy="1415761"/>
          </a:xfrm>
        </p:grpSpPr>
        <p:sp>
          <p:nvSpPr>
            <p:cNvPr id="7" name="Freeform 7"/>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8" name="TextBox 8"/>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1881952" y="3047065"/>
            <a:ext cx="3286240" cy="3286240"/>
          </a:xfrm>
          <a:custGeom>
            <a:avLst/>
            <a:gdLst/>
            <a:ahLst/>
            <a:cxnLst/>
            <a:rect l="l" t="t" r="r" b="b"/>
            <a:pathLst>
              <a:path w="3286240" h="3286240">
                <a:moveTo>
                  <a:pt x="0" y="0"/>
                </a:moveTo>
                <a:lnTo>
                  <a:pt x="3286241" y="0"/>
                </a:lnTo>
                <a:lnTo>
                  <a:pt x="3286241"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0" name="Group 10"/>
          <p:cNvGrpSpPr>
            <a:grpSpLocks noChangeAspect="1"/>
          </p:cNvGrpSpPr>
          <p:nvPr/>
        </p:nvGrpSpPr>
        <p:grpSpPr>
          <a:xfrm>
            <a:off x="2094992" y="3291561"/>
            <a:ext cx="2797260" cy="2797249"/>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b="-27232"/>
              </a:stretch>
            </a:blipFill>
          </p:spPr>
          <p:txBody>
            <a:bodyPr/>
            <a:lstStyle/>
            <a:p>
              <a:endParaRPr lang="en-SE"/>
            </a:p>
          </p:txBody>
        </p:sp>
      </p:grpSp>
      <p:grpSp>
        <p:nvGrpSpPr>
          <p:cNvPr id="12" name="Group 12"/>
          <p:cNvGrpSpPr/>
          <p:nvPr/>
        </p:nvGrpSpPr>
        <p:grpSpPr>
          <a:xfrm>
            <a:off x="9221192" y="2795928"/>
            <a:ext cx="3603056" cy="5375469"/>
            <a:chOff x="0" y="0"/>
            <a:chExt cx="948953" cy="1415761"/>
          </a:xfrm>
        </p:grpSpPr>
        <p:sp>
          <p:nvSpPr>
            <p:cNvPr id="13" name="Freeform 13"/>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14" name="TextBox 14"/>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15" name="Freeform 15"/>
          <p:cNvSpPr/>
          <p:nvPr/>
        </p:nvSpPr>
        <p:spPr>
          <a:xfrm>
            <a:off x="9362368"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6" name="Group 16"/>
          <p:cNvGrpSpPr>
            <a:grpSpLocks noChangeAspect="1"/>
          </p:cNvGrpSpPr>
          <p:nvPr/>
        </p:nvGrpSpPr>
        <p:grpSpPr>
          <a:xfrm>
            <a:off x="9606858" y="3291561"/>
            <a:ext cx="2797260" cy="2797249"/>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b="-50000"/>
              </a:stretch>
            </a:blipFill>
          </p:spPr>
          <p:txBody>
            <a:bodyPr/>
            <a:lstStyle/>
            <a:p>
              <a:endParaRPr lang="en-SE"/>
            </a:p>
          </p:txBody>
        </p:sp>
      </p:grpSp>
      <p:sp>
        <p:nvSpPr>
          <p:cNvPr id="18" name="Freeform 18"/>
          <p:cNvSpPr/>
          <p:nvPr/>
        </p:nvSpPr>
        <p:spPr>
          <a:xfrm>
            <a:off x="5622160"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9" name="Group 19"/>
          <p:cNvGrpSpPr>
            <a:grpSpLocks noChangeAspect="1"/>
          </p:cNvGrpSpPr>
          <p:nvPr/>
        </p:nvGrpSpPr>
        <p:grpSpPr>
          <a:xfrm>
            <a:off x="5866650" y="3291561"/>
            <a:ext cx="2797260" cy="2797249"/>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n-SE"/>
            </a:p>
          </p:txBody>
        </p:sp>
      </p:grpSp>
      <p:grpSp>
        <p:nvGrpSpPr>
          <p:cNvPr id="21" name="Group 21"/>
          <p:cNvGrpSpPr/>
          <p:nvPr/>
        </p:nvGrpSpPr>
        <p:grpSpPr>
          <a:xfrm>
            <a:off x="12978631" y="2795928"/>
            <a:ext cx="3603056" cy="5375469"/>
            <a:chOff x="0" y="0"/>
            <a:chExt cx="948953" cy="1415761"/>
          </a:xfrm>
        </p:grpSpPr>
        <p:sp>
          <p:nvSpPr>
            <p:cNvPr id="22" name="Freeform 22"/>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23" name="TextBox 23"/>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24" name="Freeform 24"/>
          <p:cNvSpPr/>
          <p:nvPr/>
        </p:nvSpPr>
        <p:spPr>
          <a:xfrm>
            <a:off x="13102576"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5" name="Group 25"/>
          <p:cNvGrpSpPr>
            <a:grpSpLocks noChangeAspect="1"/>
          </p:cNvGrpSpPr>
          <p:nvPr/>
        </p:nvGrpSpPr>
        <p:grpSpPr>
          <a:xfrm>
            <a:off x="13347093" y="3291561"/>
            <a:ext cx="2797260" cy="2797249"/>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2847" r="-32847"/>
              </a:stretch>
            </a:blipFill>
          </p:spPr>
          <p:txBody>
            <a:bodyPr/>
            <a:lstStyle/>
            <a:p>
              <a:endParaRPr lang="en-SE"/>
            </a:p>
          </p:txBody>
        </p:sp>
      </p:grpSp>
      <p:sp>
        <p:nvSpPr>
          <p:cNvPr id="27" name="TextBox 27"/>
          <p:cNvSpPr txBox="1"/>
          <p:nvPr/>
        </p:nvSpPr>
        <p:spPr>
          <a:xfrm>
            <a:off x="1829042" y="6644543"/>
            <a:ext cx="3392061"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DANIELA BARRERA</a:t>
            </a:r>
          </a:p>
        </p:txBody>
      </p:sp>
      <p:sp>
        <p:nvSpPr>
          <p:cNvPr id="28" name="TextBox 28"/>
          <p:cNvSpPr txBox="1"/>
          <p:nvPr/>
        </p:nvSpPr>
        <p:spPr>
          <a:xfrm>
            <a:off x="5774591" y="6644543"/>
            <a:ext cx="298137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SIMON JANLÖV</a:t>
            </a:r>
          </a:p>
        </p:txBody>
      </p:sp>
      <p:sp>
        <p:nvSpPr>
          <p:cNvPr id="29" name="TextBox 29"/>
          <p:cNvSpPr txBox="1"/>
          <p:nvPr/>
        </p:nvSpPr>
        <p:spPr>
          <a:xfrm>
            <a:off x="9367995" y="6644505"/>
            <a:ext cx="330944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KHAQAN YOUSAF</a:t>
            </a:r>
          </a:p>
        </p:txBody>
      </p:sp>
      <p:sp>
        <p:nvSpPr>
          <p:cNvPr id="30" name="TextBox 30"/>
          <p:cNvSpPr txBox="1"/>
          <p:nvPr/>
        </p:nvSpPr>
        <p:spPr>
          <a:xfrm>
            <a:off x="13255006" y="6644543"/>
            <a:ext cx="298137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HENRY APLER</a:t>
            </a:r>
          </a:p>
        </p:txBody>
      </p:sp>
      <p:sp>
        <p:nvSpPr>
          <p:cNvPr id="31" name="AutoShape 31"/>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24655" y="5426046"/>
            <a:ext cx="9721947" cy="972190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DE32">
                <a:alpha val="53725"/>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a:off x="9144000" y="-3025556"/>
            <a:ext cx="12664555" cy="1266450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txBody>
            <a:bodyPr/>
            <a:lstStyle/>
            <a:p>
              <a:endParaRPr lang="en-SE"/>
            </a:p>
          </p:txBody>
        </p:sp>
      </p:grpSp>
      <p:sp>
        <p:nvSpPr>
          <p:cNvPr id="6" name="TextBox 6"/>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a:solidFill>
                  <a:srgbClr val="FFFFFF"/>
                </a:solidFill>
                <a:latin typeface="Nunito"/>
              </a:rPr>
              <a:t>The Problem</a:t>
            </a:r>
          </a:p>
        </p:txBody>
      </p:sp>
      <p:sp>
        <p:nvSpPr>
          <p:cNvPr id="7" name="TextBox 7"/>
          <p:cNvSpPr txBox="1"/>
          <p:nvPr/>
        </p:nvSpPr>
        <p:spPr>
          <a:xfrm>
            <a:off x="1028700" y="1778747"/>
            <a:ext cx="3647972" cy="978684"/>
          </a:xfrm>
          <a:prstGeom prst="rect">
            <a:avLst/>
          </a:prstGeom>
        </p:spPr>
        <p:txBody>
          <a:bodyPr lIns="0" tIns="0" rIns="0" bIns="0" rtlCol="0" anchor="t">
            <a:spAutoFit/>
          </a:bodyPr>
          <a:lstStyle/>
          <a:p>
            <a:pPr algn="just">
              <a:lnSpc>
                <a:spcPts val="8006"/>
              </a:lnSpc>
            </a:pPr>
            <a:r>
              <a:rPr lang="en-US" sz="5719">
                <a:solidFill>
                  <a:srgbClr val="FFDE32"/>
                </a:solidFill>
                <a:latin typeface="Nunito Bold Bold"/>
              </a:rPr>
              <a:t>History</a:t>
            </a:r>
          </a:p>
        </p:txBody>
      </p:sp>
      <p:sp>
        <p:nvSpPr>
          <p:cNvPr id="8" name="TextBox 8"/>
          <p:cNvSpPr txBox="1"/>
          <p:nvPr/>
        </p:nvSpPr>
        <p:spPr>
          <a:xfrm>
            <a:off x="1028700" y="2961938"/>
            <a:ext cx="7043171" cy="4407281"/>
          </a:xfrm>
          <a:prstGeom prst="rect">
            <a:avLst/>
          </a:prstGeom>
        </p:spPr>
        <p:txBody>
          <a:bodyPr lIns="0" tIns="0" rIns="0" bIns="0" rtlCol="0" anchor="t">
            <a:spAutoFit/>
          </a:bodyPr>
          <a:lstStyle/>
          <a:p>
            <a:pPr>
              <a:lnSpc>
                <a:spcPts val="4354"/>
              </a:lnSpc>
            </a:pPr>
            <a:r>
              <a:rPr lang="en-US" sz="3110">
                <a:solidFill>
                  <a:srgbClr val="FFFFFF"/>
                </a:solidFill>
                <a:latin typeface="Nunito"/>
              </a:rPr>
              <a:t>Why is renewal energy important. </a:t>
            </a:r>
          </a:p>
          <a:p>
            <a:pPr>
              <a:lnSpc>
                <a:spcPts val="4354"/>
              </a:lnSpc>
            </a:pPr>
            <a:r>
              <a:rPr lang="en-US" sz="3110">
                <a:solidFill>
                  <a:srgbClr val="FFFFFF"/>
                </a:solidFill>
                <a:latin typeface="Nunito"/>
              </a:rPr>
              <a:t>How much solar energy is used in Sweden now (potential graph here to show it’s 2%?)</a:t>
            </a:r>
          </a:p>
          <a:p>
            <a:pPr>
              <a:lnSpc>
                <a:spcPts val="4354"/>
              </a:lnSpc>
            </a:pPr>
            <a:endParaRPr lang="en-US" sz="3110">
              <a:solidFill>
                <a:srgbClr val="FFFFFF"/>
              </a:solidFill>
              <a:latin typeface="Nunito"/>
            </a:endParaRPr>
          </a:p>
          <a:p>
            <a:pPr>
              <a:lnSpc>
                <a:spcPts val="4354"/>
              </a:lnSpc>
            </a:pPr>
            <a:r>
              <a:rPr lang="en-US" sz="3110">
                <a:solidFill>
                  <a:srgbClr val="FFFFFF"/>
                </a:solidFill>
                <a:latin typeface="Nunito"/>
              </a:rPr>
              <a:t>What is stopping people from using more solar energy? $$</a:t>
            </a:r>
          </a:p>
          <a:p>
            <a:pPr>
              <a:lnSpc>
                <a:spcPts val="4354"/>
              </a:lnSpc>
            </a:pPr>
            <a:endParaRPr lang="en-US" sz="3110">
              <a:solidFill>
                <a:srgbClr val="FFFFFF"/>
              </a:solidFill>
              <a:latin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Freeform 8"/>
          <p:cNvSpPr/>
          <p:nvPr/>
        </p:nvSpPr>
        <p:spPr>
          <a:xfrm>
            <a:off x="1028700" y="3275651"/>
            <a:ext cx="1079412" cy="1264319"/>
          </a:xfrm>
          <a:custGeom>
            <a:avLst/>
            <a:gdLst/>
            <a:ahLst/>
            <a:cxnLst/>
            <a:rect l="l" t="t" r="r" b="b"/>
            <a:pathLst>
              <a:path w="1079412" h="1264319">
                <a:moveTo>
                  <a:pt x="0" y="0"/>
                </a:moveTo>
                <a:lnTo>
                  <a:pt x="1079412" y="0"/>
                </a:lnTo>
                <a:lnTo>
                  <a:pt x="1079412" y="1264319"/>
                </a:lnTo>
                <a:lnTo>
                  <a:pt x="0" y="1264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9" name="Freeform 9"/>
          <p:cNvSpPr/>
          <p:nvPr/>
        </p:nvSpPr>
        <p:spPr>
          <a:xfrm>
            <a:off x="1028700" y="4915361"/>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10" name="Freeform 10"/>
          <p:cNvSpPr/>
          <p:nvPr/>
        </p:nvSpPr>
        <p:spPr>
          <a:xfrm>
            <a:off x="1028700" y="6531517"/>
            <a:ext cx="1079412" cy="1084837"/>
          </a:xfrm>
          <a:custGeom>
            <a:avLst/>
            <a:gdLst/>
            <a:ahLst/>
            <a:cxnLst/>
            <a:rect l="l" t="t" r="r" b="b"/>
            <a:pathLst>
              <a:path w="1079412" h="1084837">
                <a:moveTo>
                  <a:pt x="0" y="0"/>
                </a:moveTo>
                <a:lnTo>
                  <a:pt x="1079412" y="0"/>
                </a:lnTo>
                <a:lnTo>
                  <a:pt x="1079412" y="1084836"/>
                </a:lnTo>
                <a:lnTo>
                  <a:pt x="0" y="1084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1" name="Freeform 11"/>
          <p:cNvSpPr/>
          <p:nvPr/>
        </p:nvSpPr>
        <p:spPr>
          <a:xfrm>
            <a:off x="1028700" y="8178888"/>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2" name="TextBox 1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a:solidFill>
                  <a:srgbClr val="FFFFFF"/>
                </a:solidFill>
                <a:latin typeface="Nunito"/>
              </a:rPr>
              <a:t>Our Solution</a:t>
            </a:r>
          </a:p>
        </p:txBody>
      </p:sp>
      <p:sp>
        <p:nvSpPr>
          <p:cNvPr id="13" name="TextBox 13"/>
          <p:cNvSpPr txBox="1"/>
          <p:nvPr/>
        </p:nvSpPr>
        <p:spPr>
          <a:xfrm>
            <a:off x="2463235" y="3430486"/>
            <a:ext cx="406679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Reliable Official Data</a:t>
            </a:r>
          </a:p>
        </p:txBody>
      </p:sp>
      <p:sp>
        <p:nvSpPr>
          <p:cNvPr id="14" name="TextBox 14"/>
          <p:cNvSpPr txBox="1"/>
          <p:nvPr/>
        </p:nvSpPr>
        <p:spPr>
          <a:xfrm>
            <a:off x="2463235" y="4977743"/>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Clear User Interface</a:t>
            </a:r>
          </a:p>
        </p:txBody>
      </p:sp>
      <p:sp>
        <p:nvSpPr>
          <p:cNvPr id="15" name="TextBox 15"/>
          <p:cNvSpPr txBox="1"/>
          <p:nvPr/>
        </p:nvSpPr>
        <p:spPr>
          <a:xfrm>
            <a:off x="2463235" y="6596610"/>
            <a:ext cx="3969949"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Calculated Solution</a:t>
            </a:r>
          </a:p>
        </p:txBody>
      </p:sp>
      <p:sp>
        <p:nvSpPr>
          <p:cNvPr id="16" name="TextBox 16"/>
          <p:cNvSpPr txBox="1"/>
          <p:nvPr/>
        </p:nvSpPr>
        <p:spPr>
          <a:xfrm>
            <a:off x="2463235" y="8241269"/>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Artificial Intelligence</a:t>
            </a:r>
          </a:p>
        </p:txBody>
      </p:sp>
      <p:sp>
        <p:nvSpPr>
          <p:cNvPr id="17" name="TextBox 17"/>
          <p:cNvSpPr txBox="1"/>
          <p:nvPr/>
        </p:nvSpPr>
        <p:spPr>
          <a:xfrm>
            <a:off x="2463235" y="3926866"/>
            <a:ext cx="7785378" cy="401231"/>
          </a:xfrm>
          <a:prstGeom prst="rect">
            <a:avLst/>
          </a:prstGeom>
        </p:spPr>
        <p:txBody>
          <a:bodyPr lIns="0" tIns="0" rIns="0" bIns="0" rtlCol="0" anchor="t">
            <a:spAutoFit/>
          </a:bodyPr>
          <a:lstStyle/>
          <a:p>
            <a:pPr algn="just">
              <a:lnSpc>
                <a:spcPts val="3359"/>
              </a:lnSpc>
            </a:pPr>
            <a:r>
              <a:rPr lang="en-US" sz="2399">
                <a:solidFill>
                  <a:srgbClr val="FFFFFF"/>
                </a:solidFill>
                <a:latin typeface="Nunito"/>
              </a:rPr>
              <a:t>Did you know</a:t>
            </a:r>
          </a:p>
        </p:txBody>
      </p:sp>
      <p:sp>
        <p:nvSpPr>
          <p:cNvPr id="18" name="TextBox 18"/>
          <p:cNvSpPr txBox="1"/>
          <p:nvPr/>
        </p:nvSpPr>
        <p:spPr>
          <a:xfrm>
            <a:off x="2463235" y="5474123"/>
            <a:ext cx="7785378" cy="401231"/>
          </a:xfrm>
          <a:prstGeom prst="rect">
            <a:avLst/>
          </a:prstGeom>
        </p:spPr>
        <p:txBody>
          <a:bodyPr lIns="0" tIns="0" rIns="0" bIns="0" rtlCol="0" anchor="t">
            <a:spAutoFit/>
          </a:bodyPr>
          <a:lstStyle/>
          <a:p>
            <a:pPr algn="just">
              <a:lnSpc>
                <a:spcPts val="3359"/>
              </a:lnSpc>
            </a:pPr>
            <a:r>
              <a:rPr lang="en-US" sz="2399">
                <a:solidFill>
                  <a:srgbClr val="FFFFFF"/>
                </a:solidFill>
                <a:latin typeface="Nunito"/>
              </a:rPr>
              <a:t>that</a:t>
            </a:r>
          </a:p>
        </p:txBody>
      </p:sp>
      <p:sp>
        <p:nvSpPr>
          <p:cNvPr id="19" name="TextBox 19"/>
          <p:cNvSpPr txBox="1"/>
          <p:nvPr/>
        </p:nvSpPr>
        <p:spPr>
          <a:xfrm>
            <a:off x="2463235" y="7092991"/>
            <a:ext cx="7785378" cy="401231"/>
          </a:xfrm>
          <a:prstGeom prst="rect">
            <a:avLst/>
          </a:prstGeom>
        </p:spPr>
        <p:txBody>
          <a:bodyPr lIns="0" tIns="0" rIns="0" bIns="0" rtlCol="0" anchor="t">
            <a:spAutoFit/>
          </a:bodyPr>
          <a:lstStyle/>
          <a:p>
            <a:pPr algn="just">
              <a:lnSpc>
                <a:spcPts val="3359"/>
              </a:lnSpc>
            </a:pPr>
            <a:r>
              <a:rPr lang="en-US" sz="2399">
                <a:solidFill>
                  <a:srgbClr val="FFFFFF"/>
                </a:solidFill>
                <a:latin typeface="Nunito"/>
              </a:rPr>
              <a:t>the bird</a:t>
            </a:r>
          </a:p>
        </p:txBody>
      </p:sp>
      <p:sp>
        <p:nvSpPr>
          <p:cNvPr id="20" name="TextBox 20"/>
          <p:cNvSpPr txBox="1"/>
          <p:nvPr/>
        </p:nvSpPr>
        <p:spPr>
          <a:xfrm>
            <a:off x="2463235" y="8737650"/>
            <a:ext cx="7785378" cy="401231"/>
          </a:xfrm>
          <a:prstGeom prst="rect">
            <a:avLst/>
          </a:prstGeom>
        </p:spPr>
        <p:txBody>
          <a:bodyPr lIns="0" tIns="0" rIns="0" bIns="0" rtlCol="0" anchor="t">
            <a:spAutoFit/>
          </a:bodyPr>
          <a:lstStyle/>
          <a:p>
            <a:pPr algn="just">
              <a:lnSpc>
                <a:spcPts val="3359"/>
              </a:lnSpc>
            </a:pPr>
            <a:r>
              <a:rPr lang="en-US" sz="2399">
                <a:solidFill>
                  <a:srgbClr val="FFFFFF"/>
                </a:solidFill>
                <a:latin typeface="Nunito"/>
              </a:rPr>
              <a:t>Is the word</a:t>
            </a:r>
          </a:p>
        </p:txBody>
      </p:sp>
      <p:sp>
        <p:nvSpPr>
          <p:cNvPr id="21" name="TextBox 21"/>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a:solidFill>
                  <a:srgbClr val="FFDE32"/>
                </a:solidFill>
                <a:latin typeface="Nunito Bold"/>
              </a:rPr>
              <a:t>Scope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a:solidFill>
                  <a:srgbClr val="FFFFFF"/>
                </a:solidFill>
                <a:latin typeface="Nunito"/>
              </a:rPr>
              <a:t>Final Product</a:t>
            </a:r>
          </a:p>
        </p:txBody>
      </p:sp>
      <p:sp>
        <p:nvSpPr>
          <p:cNvPr id="3" name="TextBox 3"/>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a:solidFill>
                  <a:srgbClr val="FFDE32"/>
                </a:solidFill>
                <a:latin typeface="Nunito Bold Bold"/>
              </a:rPr>
              <a:t>DEMO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675850" y="2512321"/>
            <a:ext cx="7881252" cy="2963147"/>
            <a:chOff x="0" y="0"/>
            <a:chExt cx="2075721" cy="780417"/>
          </a:xfrm>
        </p:grpSpPr>
        <p:sp>
          <p:nvSpPr>
            <p:cNvPr id="3" name="Freeform 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4" name="TextBox 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5" name="Group 5"/>
          <p:cNvGrpSpPr>
            <a:grpSpLocks noChangeAspect="1"/>
          </p:cNvGrpSpPr>
          <p:nvPr/>
        </p:nvGrpSpPr>
        <p:grpSpPr>
          <a:xfrm rot="-5400000">
            <a:off x="8412215" y="-2251409"/>
            <a:ext cx="10940556" cy="10940556"/>
            <a:chOff x="0" y="0"/>
            <a:chExt cx="3331210" cy="3331210"/>
          </a:xfrm>
        </p:grpSpPr>
        <p:sp>
          <p:nvSpPr>
            <p:cNvPr id="6" name="Freeform 6"/>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7" name="Group 7"/>
          <p:cNvGrpSpPr>
            <a:grpSpLocks noChangeAspect="1"/>
          </p:cNvGrpSpPr>
          <p:nvPr/>
        </p:nvGrpSpPr>
        <p:grpSpPr>
          <a:xfrm rot="5400000">
            <a:off x="-921980" y="4566422"/>
            <a:ext cx="6889142" cy="6889142"/>
            <a:chOff x="0" y="0"/>
            <a:chExt cx="3331210" cy="3331210"/>
          </a:xfrm>
        </p:grpSpPr>
        <p:sp>
          <p:nvSpPr>
            <p:cNvPr id="8" name="Freeform 8"/>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9" name="Group 9"/>
          <p:cNvGrpSpPr/>
          <p:nvPr/>
        </p:nvGrpSpPr>
        <p:grpSpPr>
          <a:xfrm>
            <a:off x="9614779" y="2512321"/>
            <a:ext cx="7881252" cy="2963147"/>
            <a:chOff x="0" y="0"/>
            <a:chExt cx="2075721" cy="780417"/>
          </a:xfrm>
        </p:grpSpPr>
        <p:sp>
          <p:nvSpPr>
            <p:cNvPr id="10" name="Freeform 10"/>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1" name="TextBox 11"/>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675850" y="5914010"/>
            <a:ext cx="7881252" cy="2963147"/>
            <a:chOff x="0" y="0"/>
            <a:chExt cx="2075721" cy="780417"/>
          </a:xfrm>
        </p:grpSpPr>
        <p:sp>
          <p:nvSpPr>
            <p:cNvPr id="13" name="Freeform 1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4" name="TextBox 1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614779" y="5944750"/>
            <a:ext cx="7881252" cy="2963147"/>
            <a:chOff x="0" y="0"/>
            <a:chExt cx="2075721" cy="780417"/>
          </a:xfrm>
        </p:grpSpPr>
        <p:sp>
          <p:nvSpPr>
            <p:cNvPr id="16" name="Freeform 16"/>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7" name="TextBox 17"/>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1070882" y="3335383"/>
            <a:ext cx="1230819" cy="1317024"/>
          </a:xfrm>
          <a:custGeom>
            <a:avLst/>
            <a:gdLst/>
            <a:ahLst/>
            <a:cxnLst/>
            <a:rect l="l" t="t" r="r" b="b"/>
            <a:pathLst>
              <a:path w="1230819" h="1317024">
                <a:moveTo>
                  <a:pt x="0" y="0"/>
                </a:moveTo>
                <a:lnTo>
                  <a:pt x="1230820" y="0"/>
                </a:lnTo>
                <a:lnTo>
                  <a:pt x="1230820" y="1317024"/>
                </a:lnTo>
                <a:lnTo>
                  <a:pt x="0" y="13170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19" name="Freeform 19"/>
          <p:cNvSpPr/>
          <p:nvPr/>
        </p:nvSpPr>
        <p:spPr>
          <a:xfrm>
            <a:off x="1070882" y="6780174"/>
            <a:ext cx="1230819" cy="1230819"/>
          </a:xfrm>
          <a:custGeom>
            <a:avLst/>
            <a:gdLst/>
            <a:ahLst/>
            <a:cxnLst/>
            <a:rect l="l" t="t" r="r" b="b"/>
            <a:pathLst>
              <a:path w="1230819" h="1230819">
                <a:moveTo>
                  <a:pt x="0" y="0"/>
                </a:moveTo>
                <a:lnTo>
                  <a:pt x="1230820" y="0"/>
                </a:lnTo>
                <a:lnTo>
                  <a:pt x="1230820" y="1230819"/>
                </a:lnTo>
                <a:lnTo>
                  <a:pt x="0" y="12308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20" name="Freeform 20"/>
          <p:cNvSpPr/>
          <p:nvPr/>
        </p:nvSpPr>
        <p:spPr>
          <a:xfrm>
            <a:off x="10050567" y="3401919"/>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21" name="Freeform 21"/>
          <p:cNvSpPr/>
          <p:nvPr/>
        </p:nvSpPr>
        <p:spPr>
          <a:xfrm>
            <a:off x="10110879" y="6780174"/>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E"/>
          </a:p>
        </p:txBody>
      </p:sp>
      <p:grpSp>
        <p:nvGrpSpPr>
          <p:cNvPr id="22" name="Group 22"/>
          <p:cNvGrpSpPr/>
          <p:nvPr/>
        </p:nvGrpSpPr>
        <p:grpSpPr>
          <a:xfrm>
            <a:off x="7827566" y="4863406"/>
            <a:ext cx="2223001" cy="2177821"/>
            <a:chOff x="0" y="0"/>
            <a:chExt cx="691583" cy="677527"/>
          </a:xfrm>
        </p:grpSpPr>
        <p:sp>
          <p:nvSpPr>
            <p:cNvPr id="23" name="Freeform 23"/>
            <p:cNvSpPr/>
            <p:nvPr/>
          </p:nvSpPr>
          <p:spPr>
            <a:xfrm>
              <a:off x="0" y="0"/>
              <a:ext cx="691583" cy="677527"/>
            </a:xfrm>
            <a:custGeom>
              <a:avLst/>
              <a:gdLst/>
              <a:ahLst/>
              <a:cxnLst/>
              <a:rect l="l" t="t" r="r" b="b"/>
              <a:pathLst>
                <a:path w="691583" h="677527">
                  <a:moveTo>
                    <a:pt x="149260" y="0"/>
                  </a:moveTo>
                  <a:lnTo>
                    <a:pt x="542323" y="0"/>
                  </a:lnTo>
                  <a:cubicBezTo>
                    <a:pt x="624757" y="0"/>
                    <a:pt x="691583" y="66826"/>
                    <a:pt x="691583" y="149260"/>
                  </a:cubicBezTo>
                  <a:lnTo>
                    <a:pt x="691583" y="528267"/>
                  </a:lnTo>
                  <a:cubicBezTo>
                    <a:pt x="691583" y="567853"/>
                    <a:pt x="675857" y="605818"/>
                    <a:pt x="647866" y="633810"/>
                  </a:cubicBezTo>
                  <a:cubicBezTo>
                    <a:pt x="619874" y="661801"/>
                    <a:pt x="581909" y="677527"/>
                    <a:pt x="542323" y="677527"/>
                  </a:cubicBezTo>
                  <a:lnTo>
                    <a:pt x="149260" y="677527"/>
                  </a:lnTo>
                  <a:cubicBezTo>
                    <a:pt x="66826" y="677527"/>
                    <a:pt x="0" y="610701"/>
                    <a:pt x="0" y="528267"/>
                  </a:cubicBezTo>
                  <a:lnTo>
                    <a:pt x="0" y="149260"/>
                  </a:lnTo>
                  <a:cubicBezTo>
                    <a:pt x="0" y="109674"/>
                    <a:pt x="15726" y="71709"/>
                    <a:pt x="43717" y="43717"/>
                  </a:cubicBezTo>
                  <a:cubicBezTo>
                    <a:pt x="71709" y="15726"/>
                    <a:pt x="109674" y="0"/>
                    <a:pt x="149260" y="0"/>
                  </a:cubicBezTo>
                  <a:close/>
                </a:path>
              </a:pathLst>
            </a:custGeom>
            <a:solidFill>
              <a:srgbClr val="FFDE32"/>
            </a:solidFill>
            <a:ln cap="rnd">
              <a:noFill/>
              <a:prstDash val="solid"/>
              <a:round/>
            </a:ln>
          </p:spPr>
          <p:txBody>
            <a:bodyPr/>
            <a:lstStyle/>
            <a:p>
              <a:endParaRPr lang="en-SE"/>
            </a:p>
          </p:txBody>
        </p:sp>
        <p:sp>
          <p:nvSpPr>
            <p:cNvPr id="24" name="TextBox 24"/>
            <p:cNvSpPr txBox="1"/>
            <p:nvPr/>
          </p:nvSpPr>
          <p:spPr>
            <a:xfrm>
              <a:off x="0" y="-38100"/>
              <a:ext cx="691583" cy="715627"/>
            </a:xfrm>
            <a:prstGeom prst="rect">
              <a:avLst/>
            </a:prstGeom>
          </p:spPr>
          <p:txBody>
            <a:bodyPr lIns="50800" tIns="50800" rIns="50800" bIns="50800" rtlCol="0" anchor="ctr"/>
            <a:lstStyle/>
            <a:p>
              <a:pPr algn="ctr">
                <a:lnSpc>
                  <a:spcPts val="3359"/>
                </a:lnSpc>
              </a:pPr>
              <a:endParaRPr/>
            </a:p>
          </p:txBody>
        </p:sp>
      </p:grpSp>
      <p:sp>
        <p:nvSpPr>
          <p:cNvPr id="25" name="Freeform 25"/>
          <p:cNvSpPr/>
          <p:nvPr/>
        </p:nvSpPr>
        <p:spPr>
          <a:xfrm>
            <a:off x="7490464" y="4227207"/>
            <a:ext cx="2993639" cy="2814021"/>
          </a:xfrm>
          <a:custGeom>
            <a:avLst/>
            <a:gdLst/>
            <a:ahLst/>
            <a:cxnLst/>
            <a:rect l="l" t="t" r="r" b="b"/>
            <a:pathLst>
              <a:path w="2993639" h="2814021">
                <a:moveTo>
                  <a:pt x="0" y="0"/>
                </a:moveTo>
                <a:lnTo>
                  <a:pt x="2993639" y="0"/>
                </a:lnTo>
                <a:lnTo>
                  <a:pt x="2993639" y="2814020"/>
                </a:lnTo>
                <a:lnTo>
                  <a:pt x="0" y="2814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E"/>
          </a:p>
        </p:txBody>
      </p:sp>
      <p:sp>
        <p:nvSpPr>
          <p:cNvPr id="26" name="TextBox 26"/>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a:solidFill>
                  <a:srgbClr val="FFFFFF"/>
                </a:solidFill>
                <a:latin typeface="Nunito Bold"/>
              </a:rPr>
              <a:t>The Techniques</a:t>
            </a:r>
          </a:p>
        </p:txBody>
      </p:sp>
      <p:sp>
        <p:nvSpPr>
          <p:cNvPr id="27" name="TextBox 27"/>
          <p:cNvSpPr txBox="1"/>
          <p:nvPr/>
        </p:nvSpPr>
        <p:spPr>
          <a:xfrm>
            <a:off x="2652208" y="3171244"/>
            <a:ext cx="2981379" cy="462791"/>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PYTHON</a:t>
            </a:r>
          </a:p>
        </p:txBody>
      </p:sp>
      <p:sp>
        <p:nvSpPr>
          <p:cNvPr id="28" name="TextBox 28"/>
          <p:cNvSpPr txBox="1"/>
          <p:nvPr/>
        </p:nvSpPr>
        <p:spPr>
          <a:xfrm>
            <a:off x="11633811" y="3194677"/>
            <a:ext cx="298137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ETL</a:t>
            </a:r>
          </a:p>
        </p:txBody>
      </p:sp>
      <p:sp>
        <p:nvSpPr>
          <p:cNvPr id="29" name="TextBox 29"/>
          <p:cNvSpPr txBox="1"/>
          <p:nvPr/>
        </p:nvSpPr>
        <p:spPr>
          <a:xfrm>
            <a:off x="11573500" y="6572932"/>
            <a:ext cx="298137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VISUALISATION</a:t>
            </a:r>
          </a:p>
        </p:txBody>
      </p:sp>
      <p:sp>
        <p:nvSpPr>
          <p:cNvPr id="30" name="TextBox 30"/>
          <p:cNvSpPr txBox="1"/>
          <p:nvPr/>
        </p:nvSpPr>
        <p:spPr>
          <a:xfrm>
            <a:off x="2652208" y="6572932"/>
            <a:ext cx="386373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MACHINE LEARNING</a:t>
            </a:r>
          </a:p>
        </p:txBody>
      </p:sp>
      <p:sp>
        <p:nvSpPr>
          <p:cNvPr id="31" name="TextBox 31"/>
          <p:cNvSpPr txBox="1"/>
          <p:nvPr/>
        </p:nvSpPr>
        <p:spPr>
          <a:xfrm>
            <a:off x="2652208" y="3668345"/>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OUR LANGUAGE</a:t>
            </a:r>
          </a:p>
        </p:txBody>
      </p:sp>
      <p:sp>
        <p:nvSpPr>
          <p:cNvPr id="32" name="TextBox 32"/>
          <p:cNvSpPr txBox="1"/>
          <p:nvPr/>
        </p:nvSpPr>
        <p:spPr>
          <a:xfrm>
            <a:off x="11633811" y="3691778"/>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CLEANING AND SORTING OUR DATA</a:t>
            </a:r>
          </a:p>
        </p:txBody>
      </p:sp>
      <p:sp>
        <p:nvSpPr>
          <p:cNvPr id="33" name="TextBox 33"/>
          <p:cNvSpPr txBox="1"/>
          <p:nvPr/>
        </p:nvSpPr>
        <p:spPr>
          <a:xfrm>
            <a:off x="11573500" y="7070034"/>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DASH</a:t>
            </a:r>
          </a:p>
        </p:txBody>
      </p:sp>
      <p:sp>
        <p:nvSpPr>
          <p:cNvPr id="34" name="TextBox 34"/>
          <p:cNvSpPr txBox="1"/>
          <p:nvPr/>
        </p:nvSpPr>
        <p:spPr>
          <a:xfrm>
            <a:off x="2652208" y="7070034"/>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PREDICTION </a:t>
            </a:r>
          </a:p>
        </p:txBody>
      </p:sp>
      <p:sp>
        <p:nvSpPr>
          <p:cNvPr id="35" name="TextBox 35"/>
          <p:cNvSpPr txBox="1"/>
          <p:nvPr/>
        </p:nvSpPr>
        <p:spPr>
          <a:xfrm>
            <a:off x="7632747" y="5311178"/>
            <a:ext cx="2612638" cy="462788"/>
          </a:xfrm>
          <a:prstGeom prst="rect">
            <a:avLst/>
          </a:prstGeom>
        </p:spPr>
        <p:txBody>
          <a:bodyPr lIns="0" tIns="0" rIns="0" bIns="0" rtlCol="0" anchor="t">
            <a:spAutoFit/>
          </a:bodyPr>
          <a:lstStyle/>
          <a:p>
            <a:pPr algn="ctr">
              <a:lnSpc>
                <a:spcPts val="3892"/>
              </a:lnSpc>
              <a:spcBef>
                <a:spcPct val="0"/>
              </a:spcBef>
            </a:pPr>
            <a:r>
              <a:rPr lang="en-US" sz="2780">
                <a:solidFill>
                  <a:srgbClr val="000000"/>
                </a:solidFill>
                <a:latin typeface="Nunito Bold"/>
              </a:rPr>
              <a:t>GIT</a:t>
            </a:r>
          </a:p>
        </p:txBody>
      </p:sp>
      <p:sp>
        <p:nvSpPr>
          <p:cNvPr id="36" name="TextBox 36"/>
          <p:cNvSpPr txBox="1"/>
          <p:nvPr/>
        </p:nvSpPr>
        <p:spPr>
          <a:xfrm>
            <a:off x="7924000" y="5735866"/>
            <a:ext cx="2126567" cy="322776"/>
          </a:xfrm>
          <a:prstGeom prst="rect">
            <a:avLst/>
          </a:prstGeom>
        </p:spPr>
        <p:txBody>
          <a:bodyPr lIns="0" tIns="0" rIns="0" bIns="0" rtlCol="0" anchor="t">
            <a:spAutoFit/>
          </a:bodyPr>
          <a:lstStyle/>
          <a:p>
            <a:pPr algn="ctr">
              <a:lnSpc>
                <a:spcPts val="2677"/>
              </a:lnSpc>
            </a:pPr>
            <a:r>
              <a:rPr lang="en-US" sz="1912">
                <a:solidFill>
                  <a:srgbClr val="000000"/>
                </a:solidFill>
                <a:latin typeface="Nunito"/>
              </a:rPr>
              <a:t>CONNECTOR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4160088" y="6329487"/>
            <a:ext cx="2806109" cy="2507960"/>
          </a:xfrm>
          <a:custGeom>
            <a:avLst/>
            <a:gdLst/>
            <a:ahLst/>
            <a:cxnLst/>
            <a:rect l="l" t="t" r="r" b="b"/>
            <a:pathLst>
              <a:path w="2806109" h="2507960">
                <a:moveTo>
                  <a:pt x="0" y="0"/>
                </a:moveTo>
                <a:lnTo>
                  <a:pt x="2806109" y="0"/>
                </a:lnTo>
                <a:lnTo>
                  <a:pt x="2806109" y="2507960"/>
                </a:lnTo>
                <a:lnTo>
                  <a:pt x="0" y="250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3" name="Freeform 3"/>
          <p:cNvSpPr/>
          <p:nvPr/>
        </p:nvSpPr>
        <p:spPr>
          <a:xfrm>
            <a:off x="6895146" y="1893047"/>
            <a:ext cx="2967758" cy="2481787"/>
          </a:xfrm>
          <a:custGeom>
            <a:avLst/>
            <a:gdLst/>
            <a:ahLst/>
            <a:cxnLst/>
            <a:rect l="l" t="t" r="r" b="b"/>
            <a:pathLst>
              <a:path w="2967758" h="2481787">
                <a:moveTo>
                  <a:pt x="0" y="0"/>
                </a:moveTo>
                <a:lnTo>
                  <a:pt x="2967757" y="0"/>
                </a:lnTo>
                <a:lnTo>
                  <a:pt x="2967757" y="2481787"/>
                </a:lnTo>
                <a:lnTo>
                  <a:pt x="0" y="2481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4" name="Freeform 4"/>
          <p:cNvSpPr/>
          <p:nvPr/>
        </p:nvSpPr>
        <p:spPr>
          <a:xfrm>
            <a:off x="9952860" y="6142031"/>
            <a:ext cx="3212114" cy="2882872"/>
          </a:xfrm>
          <a:custGeom>
            <a:avLst/>
            <a:gdLst/>
            <a:ahLst/>
            <a:cxnLst/>
            <a:rect l="l" t="t" r="r" b="b"/>
            <a:pathLst>
              <a:path w="3212114" h="2882872">
                <a:moveTo>
                  <a:pt x="0" y="0"/>
                </a:moveTo>
                <a:lnTo>
                  <a:pt x="3212114" y="0"/>
                </a:lnTo>
                <a:lnTo>
                  <a:pt x="3212114" y="2882872"/>
                </a:lnTo>
                <a:lnTo>
                  <a:pt x="0" y="2882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5" name="TextBox 5"/>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a:solidFill>
                  <a:srgbClr val="FFFFFF"/>
                </a:solidFill>
                <a:latin typeface="Nunito"/>
              </a:rPr>
              <a:t>The Code</a:t>
            </a:r>
          </a:p>
        </p:txBody>
      </p:sp>
      <p:sp>
        <p:nvSpPr>
          <p:cNvPr id="6" name="TextBox 6"/>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a:solidFill>
                  <a:srgbClr val="FFDE32"/>
                </a:solidFill>
                <a:latin typeface="Nunito Bold"/>
              </a:rPr>
              <a:t>Trinity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987</Words>
  <Application>Microsoft Office PowerPoint</Application>
  <PresentationFormat>Custom</PresentationFormat>
  <Paragraphs>188</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Nunito Sans Heavy</vt:lpstr>
      <vt:lpstr>Nunito</vt:lpstr>
      <vt:lpstr>Nunito Bold</vt:lpstr>
      <vt:lpstr>Calibri</vt:lpstr>
      <vt:lpstr>Arial</vt:lpstr>
      <vt:lpstr>Nunito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cp:lastModifiedBy>Henry Apler</cp:lastModifiedBy>
  <cp:revision>3</cp:revision>
  <dcterms:created xsi:type="dcterms:W3CDTF">2006-08-16T00:00:00Z</dcterms:created>
  <dcterms:modified xsi:type="dcterms:W3CDTF">2023-11-01T12:55:21Z</dcterms:modified>
  <dc:identifier>DAFyLJ4gYQ8</dc:identifier>
</cp:coreProperties>
</file>